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ags/tag1.xml" ContentType="application/vnd.openxmlformats-officedocument.presentationml.tags+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theme/theme3.xml" ContentType="application/vnd.openxmlformats-officedocument.theme+xml"/>
  <Override PartName="/ppt/tags/tag3.xml" ContentType="application/vnd.openxmlformats-officedocument.presentationml.tags+xml"/>
  <Override PartName="/ppt/notesSlides/notesSlide1.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p:sldMasterIdLst>
    <p:sldMasterId id="2147483648" r:id="rId1"/>
    <p:sldMasterId id="2147483651" r:id="rId2"/>
  </p:sldMasterIdLst>
  <p:notesMasterIdLst>
    <p:notesMasterId r:id="rId20"/>
  </p:notesMasterIdLst>
  <p:sldIdLst>
    <p:sldId id="256" r:id="rId3"/>
    <p:sldId id="280" r:id="rId4"/>
    <p:sldId id="259" r:id="rId5"/>
    <p:sldId id="290" r:id="rId6"/>
    <p:sldId id="283" r:id="rId7"/>
    <p:sldId id="296" r:id="rId8"/>
    <p:sldId id="328" r:id="rId9"/>
    <p:sldId id="329" r:id="rId10"/>
    <p:sldId id="337" r:id="rId11"/>
    <p:sldId id="331" r:id="rId12"/>
    <p:sldId id="332" r:id="rId13"/>
    <p:sldId id="334" r:id="rId14"/>
    <p:sldId id="339" r:id="rId15"/>
    <p:sldId id="340" r:id="rId16"/>
    <p:sldId id="302" r:id="rId17"/>
    <p:sldId id="303" r:id="rId18"/>
    <p:sldId id="293" r:id="rId1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3" name="作者"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D87234"/>
    <a:srgbClr val="BA5C24"/>
    <a:srgbClr val="9F4C1F"/>
    <a:srgbClr val="87513B"/>
    <a:srgbClr val="CA712D"/>
    <a:srgbClr val="DAD9D9"/>
    <a:srgbClr val="94573A"/>
    <a:srgbClr val="FFF2CC"/>
    <a:srgbClr val="5C687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860" autoAdjust="0"/>
    <p:restoredTop sz="94660"/>
  </p:normalViewPr>
  <p:slideViewPr>
    <p:cSldViewPr snapToGrid="0">
      <p:cViewPr varScale="1">
        <p:scale>
          <a:sx n="112" d="100"/>
          <a:sy n="112" d="100"/>
        </p:scale>
        <p:origin x="260" y="6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 Type="http://schemas.openxmlformats.org/officeDocument/2006/relationships/slide" Target="slides/slide1.xml"/><Relationship Id="rId21" Type="http://schemas.openxmlformats.org/officeDocument/2006/relationships/commentAuthors" Target="commentAuthor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F25A8C7-CC1A-4A08-9B4B-31F43B054C7F}" type="datetimeFigureOut">
              <a:rPr lang="zh-CN" altLang="en-US" smtClean="0"/>
              <a:t>2021/12/20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E1B693-632D-4080-9CF6-EA28B66DC801}"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defRPr/>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微软雅黑" panose="020B0503020204020204" pitchFamily="34" charset="-122"/>
              </a:rPr>
              <a:t>1</a:t>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微软雅黑" panose="020B0503020204020204" pitchFamily="34" charset="-122"/>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defRPr/>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微软雅黑" panose="020B0503020204020204" pitchFamily="34" charset="-122"/>
              </a:rPr>
              <a:t>17</a:t>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微软雅黑" panose="020B0503020204020204" pitchFamily="34" charset="-122"/>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p:random/>
      </p:transition>
    </mc:Choice>
    <mc:Fallback xmlns="">
      <p:transition>
        <p:random/>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p:random/>
      </p:transition>
    </mc:Choice>
    <mc:Fallback xmlns="">
      <p:transition>
        <p:random/>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p:random/>
      </p:transition>
    </mc:Choice>
    <mc:Fallback xmlns="">
      <p:transition>
        <p:random/>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p:random/>
      </p:transition>
    </mc:Choice>
    <mc:Fallback xmlns="">
      <p:transition>
        <p:random/>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tags" Target="../tags/tag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image" Target="../media/image1.png"/><Relationship Id="rId5" Type="http://schemas.openxmlformats.org/officeDocument/2006/relationships/image" Target="../media/image2.png"/><Relationship Id="rId4" Type="http://schemas.openxmlformats.org/officeDocument/2006/relationships/tags" Target="../tags/tag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KSO_TEMPLATE" hidden="1"/>
          <p:cNvSpPr/>
          <p:nvPr userDrawn="1">
            <p:custDataLst>
              <p:tags r:id="rId4"/>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userDrawn="1"/>
        </p:nvPicPr>
        <p:blipFill>
          <a:blip r:embed="rId5"/>
          <a:stretch>
            <a:fillRect/>
          </a:stretch>
        </p:blipFill>
        <p:spPr>
          <a:xfrm>
            <a:off x="635" y="-13970"/>
            <a:ext cx="12190730" cy="6885940"/>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Lst>
  <mc:AlternateContent xmlns:mc="http://schemas.openxmlformats.org/markup-compatibility/2006" xmlns:p14="http://schemas.microsoft.com/office/powerpoint/2010/main">
    <mc:Choice Requires="p14">
      <p:transition>
        <p:random/>
      </p:transition>
    </mc:Choice>
    <mc:Fallback xmlns="">
      <p:transition>
        <p:random/>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5"/>
          <a:srcRect t="4244" r="312" b="5886"/>
          <a:stretch>
            <a:fillRect/>
          </a:stretch>
        </p:blipFill>
        <p:spPr>
          <a:xfrm>
            <a:off x="-9525" y="-10160"/>
            <a:ext cx="12187555" cy="6884670"/>
          </a:xfrm>
          <a:prstGeom prst="rect">
            <a:avLst/>
          </a:prstGeom>
        </p:spPr>
      </p:pic>
      <p:sp>
        <p:nvSpPr>
          <p:cNvPr id="8" name="矩形 7"/>
          <p:cNvSpPr/>
          <p:nvPr userDrawn="1"/>
        </p:nvSpPr>
        <p:spPr>
          <a:xfrm>
            <a:off x="-9525" y="-10160"/>
            <a:ext cx="12198985" cy="6884670"/>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KSO_TEMPLATE" hidden="1"/>
          <p:cNvSpPr/>
          <p:nvPr userDrawn="1">
            <p:custDataLst>
              <p:tags r:id="rId4"/>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userDrawn="1"/>
        </p:nvPicPr>
        <p:blipFill>
          <a:blip r:embed="rId6"/>
          <a:stretch>
            <a:fillRect/>
          </a:stretch>
        </p:blipFill>
        <p:spPr>
          <a:xfrm>
            <a:off x="635" y="-13970"/>
            <a:ext cx="12190730" cy="6885940"/>
          </a:xfrm>
          <a:prstGeom prst="rect">
            <a:avLst/>
          </a:prstGeom>
        </p:spPr>
      </p:pic>
    </p:spTree>
  </p:cSld>
  <p:clrMap bg1="lt1" tx1="dk1" bg2="lt2" tx2="dk2" accent1="accent1" accent2="accent2" accent3="accent3" accent4="accent4" accent5="accent5" accent6="accent6" hlink="hlink" folHlink="folHlink"/>
  <p:sldLayoutIdLst>
    <p:sldLayoutId id="2147483652" r:id="rId1"/>
    <p:sldLayoutId id="2147483653" r:id="rId2"/>
  </p:sldLayoutIdLst>
  <mc:AlternateContent xmlns:mc="http://schemas.openxmlformats.org/markup-compatibility/2006" xmlns:p14="http://schemas.microsoft.com/office/powerpoint/2010/main">
    <mc:Choice Requires="p14">
      <p:transition>
        <p:random/>
      </p:transition>
    </mc:Choice>
    <mc:Fallback xmlns="">
      <p:transition>
        <p:random/>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3.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Layout" Target="../slideLayouts/slideLayout2.xml"/><Relationship Id="rId1" Type="http://schemas.openxmlformats.org/officeDocument/2006/relationships/tags" Target="../tags/tag12.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3.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2.xml"/><Relationship Id="rId1" Type="http://schemas.openxmlformats.org/officeDocument/2006/relationships/tags" Target="../tags/tag14.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Layout" Target="../slideLayouts/slideLayout2.xml"/><Relationship Id="rId1" Type="http://schemas.openxmlformats.org/officeDocument/2006/relationships/tags" Target="../tags/tag15.xml"/><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Layout" Target="../slideLayouts/slideLayout4.xml"/><Relationship Id="rId1" Type="http://schemas.openxmlformats.org/officeDocument/2006/relationships/tags" Target="../tags/tag16.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Layout" Target="../slideLayouts/slideLayout2.xml"/><Relationship Id="rId1" Type="http://schemas.openxmlformats.org/officeDocument/2006/relationships/tags" Target="../tags/tag17.xml"/><Relationship Id="rId5" Type="http://schemas.openxmlformats.org/officeDocument/2006/relationships/image" Target="../media/image14.png"/><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Layout" Target="../slideLayouts/slideLayout2.xml"/><Relationship Id="rId1" Type="http://schemas.openxmlformats.org/officeDocument/2006/relationships/tags" Target="../tags/tag18.xml"/><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tags" Target="../tags/tag19.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Layout" Target="../slideLayouts/slideLayout2.xml"/><Relationship Id="rId1" Type="http://schemas.openxmlformats.org/officeDocument/2006/relationships/tags" Target="../tags/tag4.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Layout" Target="../slideLayouts/slideLayout2.xml"/><Relationship Id="rId1" Type="http://schemas.openxmlformats.org/officeDocument/2006/relationships/tags" Target="../tags/tag5.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2.xml"/><Relationship Id="rId1" Type="http://schemas.openxmlformats.org/officeDocument/2006/relationships/tags" Target="../tags/tag6.xml"/><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Layout" Target="../slideLayouts/slideLayout2.xml"/><Relationship Id="rId1" Type="http://schemas.openxmlformats.org/officeDocument/2006/relationships/tags" Target="../tags/tag7.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Layout" Target="../slideLayouts/slideLayout2.xml"/><Relationship Id="rId1" Type="http://schemas.openxmlformats.org/officeDocument/2006/relationships/tags" Target="../tags/tag8.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Layout" Target="../slideLayouts/slideLayout2.xml"/><Relationship Id="rId1" Type="http://schemas.openxmlformats.org/officeDocument/2006/relationships/tags" Target="../tags/tag9.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Layout" Target="../slideLayouts/slideLayout2.xml"/><Relationship Id="rId1" Type="http://schemas.openxmlformats.org/officeDocument/2006/relationships/tags" Target="../tags/tag10.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Layout" Target="../slideLayouts/slideLayout2.xml"/><Relationship Id="rId1" Type="http://schemas.openxmlformats.org/officeDocument/2006/relationships/tags" Target="../tags/tag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4"/>
          <a:srcRect t="4244" b="5554"/>
          <a:stretch>
            <a:fillRect/>
          </a:stretch>
        </p:blipFill>
        <p:spPr>
          <a:xfrm>
            <a:off x="-34925" y="-15875"/>
            <a:ext cx="12225655" cy="6903085"/>
          </a:xfrm>
          <a:prstGeom prst="rect">
            <a:avLst/>
          </a:prstGeom>
        </p:spPr>
      </p:pic>
      <p:sp>
        <p:nvSpPr>
          <p:cNvPr id="22" name="任意多边形: 形状 21"/>
          <p:cNvSpPr/>
          <p:nvPr/>
        </p:nvSpPr>
        <p:spPr>
          <a:xfrm>
            <a:off x="-34925" y="-15240"/>
            <a:ext cx="5071745" cy="6885305"/>
          </a:xfrm>
          <a:custGeom>
            <a:avLst/>
            <a:gdLst>
              <a:gd name="connsiteX0" fmla="*/ 0 w 5036186"/>
              <a:gd name="connsiteY0" fmla="*/ 0 h 6858001"/>
              <a:gd name="connsiteX1" fmla="*/ 3783099 w 5036186"/>
              <a:gd name="connsiteY1" fmla="*/ 0 h 6858001"/>
              <a:gd name="connsiteX2" fmla="*/ 3930094 w 5036186"/>
              <a:gd name="connsiteY2" fmla="*/ 193824 h 6858001"/>
              <a:gd name="connsiteX3" fmla="*/ 5036186 w 5036186"/>
              <a:gd name="connsiteY3" fmla="*/ 3610900 h 6858001"/>
              <a:gd name="connsiteX4" fmla="*/ 4074786 w 5036186"/>
              <a:gd name="connsiteY4" fmla="*/ 6818913 h 6858001"/>
              <a:gd name="connsiteX5" fmla="*/ 4047733 w 5036186"/>
              <a:gd name="connsiteY5" fmla="*/ 6858001 h 6858001"/>
              <a:gd name="connsiteX6" fmla="*/ 0 w 5036186"/>
              <a:gd name="connsiteY6" fmla="*/ 685800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36186" h="6858001">
                <a:moveTo>
                  <a:pt x="0" y="0"/>
                </a:moveTo>
                <a:lnTo>
                  <a:pt x="3783099" y="0"/>
                </a:lnTo>
                <a:lnTo>
                  <a:pt x="3930094" y="193824"/>
                </a:lnTo>
                <a:cubicBezTo>
                  <a:pt x="4625933" y="1153917"/>
                  <a:pt x="5036186" y="2334499"/>
                  <a:pt x="5036186" y="3610900"/>
                </a:cubicBezTo>
                <a:cubicBezTo>
                  <a:pt x="5036186" y="4796130"/>
                  <a:pt x="4682447" y="5898740"/>
                  <a:pt x="4074786" y="6818913"/>
                </a:cubicBezTo>
                <a:lnTo>
                  <a:pt x="4047733" y="6858001"/>
                </a:lnTo>
                <a:lnTo>
                  <a:pt x="0" y="6858001"/>
                </a:lnTo>
                <a:close/>
              </a:path>
            </a:pathLst>
          </a:custGeom>
          <a:gradFill>
            <a:gsLst>
              <a:gs pos="91000">
                <a:srgbClr val="905841">
                  <a:alpha val="39000"/>
                </a:srgbClr>
              </a:gs>
              <a:gs pos="0">
                <a:srgbClr val="905841">
                  <a:alpha val="100000"/>
                </a:srgbClr>
              </a:gs>
              <a:gs pos="50000">
                <a:srgbClr val="905841">
                  <a:alpha val="86000"/>
                </a:srgbClr>
              </a:gs>
            </a:gsLst>
            <a:lin ang="0" scaled="0"/>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9" name="文本框 8"/>
          <p:cNvSpPr txBox="1"/>
          <p:nvPr/>
        </p:nvSpPr>
        <p:spPr>
          <a:xfrm>
            <a:off x="-330974" y="569999"/>
            <a:ext cx="3785652" cy="5031186"/>
          </a:xfrm>
          <a:prstGeom prst="rect">
            <a:avLst/>
          </a:prstGeom>
          <a:noFill/>
        </p:spPr>
        <p:txBody>
          <a:bodyPr vert="eaVert" wrap="none" rtlCol="0">
            <a:spAutoFit/>
          </a:bodyPr>
          <a:lstStyle/>
          <a:p>
            <a:r>
              <a:rPr lang="zh-CN" altLang="en-US" sz="6600" b="1" dirty="0">
                <a:solidFill>
                  <a:schemeClr val="bg1"/>
                </a:solidFill>
              </a:rPr>
              <a:t>   纠纷上诉案</a:t>
            </a:r>
          </a:p>
          <a:p>
            <a:endParaRPr lang="en-US" altLang="zh-CN" sz="3600" b="1" dirty="0">
              <a:solidFill>
                <a:schemeClr val="bg1"/>
              </a:solidFill>
            </a:endParaRPr>
          </a:p>
          <a:p>
            <a:r>
              <a:rPr lang="zh-CN" altLang="en-US" sz="6600" b="1" dirty="0">
                <a:solidFill>
                  <a:schemeClr val="bg1"/>
                </a:solidFill>
              </a:rPr>
              <a:t>软件著作权</a:t>
            </a:r>
            <a:endParaRPr lang="en-US" altLang="zh-CN" sz="6600" b="1" dirty="0">
              <a:solidFill>
                <a:schemeClr val="bg1"/>
              </a:solidFill>
            </a:endParaRPr>
          </a:p>
          <a:p>
            <a:endParaRPr lang="en-US" altLang="zh-CN" sz="6600" b="1" dirty="0">
              <a:solidFill>
                <a:schemeClr val="bg1"/>
              </a:solidFill>
            </a:endParaRPr>
          </a:p>
        </p:txBody>
      </p:sp>
      <p:sp>
        <p:nvSpPr>
          <p:cNvPr id="5" name="任意多边形: 形状 21"/>
          <p:cNvSpPr/>
          <p:nvPr/>
        </p:nvSpPr>
        <p:spPr>
          <a:xfrm>
            <a:off x="4005580" y="-37465"/>
            <a:ext cx="1261745" cy="6906895"/>
          </a:xfrm>
          <a:custGeom>
            <a:avLst/>
            <a:gdLst>
              <a:gd name="connsiteX0" fmla="*/ 0 w 1987"/>
              <a:gd name="connsiteY0" fmla="*/ 0 h 10877"/>
              <a:gd name="connsiteX1" fmla="*/ 233 w 1987"/>
              <a:gd name="connsiteY1" fmla="*/ 307 h 10877"/>
              <a:gd name="connsiteX2" fmla="*/ 1987 w 1987"/>
              <a:gd name="connsiteY2" fmla="*/ 5727 h 10877"/>
              <a:gd name="connsiteX3" fmla="*/ 462 w 1987"/>
              <a:gd name="connsiteY3" fmla="*/ 10815 h 10877"/>
              <a:gd name="connsiteX4" fmla="*/ 419 w 1987"/>
              <a:gd name="connsiteY4" fmla="*/ 10877 h 108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7" h="10877">
                <a:moveTo>
                  <a:pt x="0" y="0"/>
                </a:moveTo>
                <a:lnTo>
                  <a:pt x="233" y="307"/>
                </a:lnTo>
                <a:cubicBezTo>
                  <a:pt x="1336" y="1830"/>
                  <a:pt x="1987" y="3703"/>
                  <a:pt x="1987" y="5727"/>
                </a:cubicBezTo>
                <a:cubicBezTo>
                  <a:pt x="1987" y="7607"/>
                  <a:pt x="1426" y="9356"/>
                  <a:pt x="462" y="10815"/>
                </a:cubicBezTo>
                <a:lnTo>
                  <a:pt x="419" y="10877"/>
                </a:lnTo>
              </a:path>
            </a:pathLst>
          </a:custGeom>
          <a:noFill/>
          <a:ln w="28575">
            <a:gradFill>
              <a:gsLst>
                <a:gs pos="0">
                  <a:srgbClr val="8F4346">
                    <a:alpha val="9000"/>
                  </a:srgbClr>
                </a:gs>
                <a:gs pos="61000">
                  <a:srgbClr val="924D40">
                    <a:alpha val="100000"/>
                  </a:srgbClr>
                </a:gs>
                <a:gs pos="35000">
                  <a:srgbClr val="94573A"/>
                </a:gs>
                <a:gs pos="100000">
                  <a:srgbClr val="8F4346">
                    <a:alpha val="0"/>
                  </a:srgbClr>
                </a:gs>
              </a:gsLst>
              <a:lin ang="5400000" scaled="1"/>
            </a:gradFill>
          </a:ln>
          <a:effectLst/>
          <a:extLst>
            <a:ext uri="{909E8E84-426E-40DD-AFC4-6F175D3DCCD1}">
              <a14:hiddenFill xmlns:a14="http://schemas.microsoft.com/office/drawing/2010/main">
                <a:gradFill>
                  <a:gsLst>
                    <a:gs pos="100000">
                      <a:srgbClr val="905841">
                        <a:alpha val="39000"/>
                      </a:srgbClr>
                    </a:gs>
                    <a:gs pos="0">
                      <a:srgbClr val="905841"/>
                    </a:gs>
                  </a:gsLst>
                  <a:lin ang="0" scaled="0"/>
                </a:gra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cxnSp>
        <p:nvCxnSpPr>
          <p:cNvPr id="6" name="直接连接符 5">
            <a:extLst>
              <a:ext uri="{FF2B5EF4-FFF2-40B4-BE49-F238E27FC236}">
                <a16:creationId xmlns:a16="http://schemas.microsoft.com/office/drawing/2014/main" id="{215EE7AD-2F5D-4EBD-A6F9-EB36D43E6E90}"/>
              </a:ext>
            </a:extLst>
          </p:cNvPr>
          <p:cNvCxnSpPr/>
          <p:nvPr/>
        </p:nvCxnSpPr>
        <p:spPr>
          <a:xfrm flipH="1">
            <a:off x="2016224" y="813790"/>
            <a:ext cx="39757" cy="454360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custDataLst>
      <p:tags r:id="rId1"/>
    </p:custData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p:cNvSpPr/>
          <p:nvPr/>
        </p:nvSpPr>
        <p:spPr>
          <a:xfrm>
            <a:off x="-15875" y="6459855"/>
            <a:ext cx="12236450" cy="407035"/>
          </a:xfrm>
          <a:prstGeom prst="rect">
            <a:avLst/>
          </a:prstGeom>
          <a:solidFill>
            <a:srgbClr val="7F4D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6" name="图片 15" descr="2466c089c49904cfa7fd78f3324dcd59"/>
          <p:cNvPicPr>
            <a:picLocks noChangeAspect="1"/>
          </p:cNvPicPr>
          <p:nvPr/>
        </p:nvPicPr>
        <p:blipFill>
          <a:blip r:embed="rId3">
            <a:grayscl/>
          </a:blip>
          <a:stretch>
            <a:fillRect/>
          </a:stretch>
        </p:blipFill>
        <p:spPr>
          <a:xfrm flipH="1">
            <a:off x="6391910" y="1050290"/>
            <a:ext cx="5828665" cy="5409565"/>
          </a:xfrm>
          <a:prstGeom prst="rect">
            <a:avLst/>
          </a:prstGeom>
        </p:spPr>
      </p:pic>
      <p:sp>
        <p:nvSpPr>
          <p:cNvPr id="2" name="TextBox 12"/>
          <p:cNvSpPr txBox="1"/>
          <p:nvPr/>
        </p:nvSpPr>
        <p:spPr>
          <a:xfrm>
            <a:off x="1933260" y="1594260"/>
            <a:ext cx="1107996" cy="1200329"/>
          </a:xfrm>
          <a:prstGeom prst="rect">
            <a:avLst/>
          </a:prstGeom>
          <a:noFill/>
        </p:spPr>
        <p:txBody>
          <a:bodyPr wrap="none" rtlCol="0">
            <a:spAutoFit/>
          </a:bodyPr>
          <a:lstStyle/>
          <a:p>
            <a:r>
              <a:rPr lang="zh-CN" altLang="en-US" sz="7200" b="1" dirty="0">
                <a:solidFill>
                  <a:srgbClr val="94573A"/>
                </a:solidFill>
                <a:latin typeface="微软雅黑" panose="020B0503020204020204" pitchFamily="34" charset="-122"/>
                <a:ea typeface="微软雅黑" panose="020B0503020204020204" pitchFamily="34" charset="-122"/>
              </a:rPr>
              <a:t>肆</a:t>
            </a:r>
            <a:endParaRPr lang="en-US" altLang="zh-CN" sz="7200" b="1" dirty="0">
              <a:solidFill>
                <a:srgbClr val="94573A"/>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1933575" y="2793365"/>
            <a:ext cx="2418080" cy="768350"/>
          </a:xfrm>
          <a:prstGeom prst="rect">
            <a:avLst/>
          </a:prstGeom>
          <a:noFill/>
        </p:spPr>
        <p:txBody>
          <a:bodyPr wrap="none" rtlCol="0">
            <a:spAutoFit/>
          </a:bodyPr>
          <a:lstStyle/>
          <a:p>
            <a:r>
              <a:rPr lang="zh-CN" altLang="en-US" sz="4400" b="1">
                <a:solidFill>
                  <a:srgbClr val="94573A"/>
                </a:solidFill>
              </a:rPr>
              <a:t>案件二审</a:t>
            </a:r>
          </a:p>
        </p:txBody>
      </p:sp>
      <p:grpSp>
        <p:nvGrpSpPr>
          <p:cNvPr id="5" name="组合 4"/>
          <p:cNvGrpSpPr/>
          <p:nvPr/>
        </p:nvGrpSpPr>
        <p:grpSpPr>
          <a:xfrm>
            <a:off x="3302000" y="1995170"/>
            <a:ext cx="760730" cy="397510"/>
            <a:chOff x="10302" y="3378"/>
            <a:chExt cx="1198" cy="626"/>
          </a:xfrm>
        </p:grpSpPr>
        <p:sp>
          <p:nvSpPr>
            <p:cNvPr id="6" name="燕尾形 5"/>
            <p:cNvSpPr/>
            <p:nvPr/>
          </p:nvSpPr>
          <p:spPr>
            <a:xfrm>
              <a:off x="10302" y="3378"/>
              <a:ext cx="551" cy="626"/>
            </a:xfrm>
            <a:prstGeom prst="chevron">
              <a:avLst>
                <a:gd name="adj" fmla="val 57843"/>
              </a:avLst>
            </a:prstGeom>
            <a:solidFill>
              <a:srgbClr val="9457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燕尾形 6"/>
            <p:cNvSpPr/>
            <p:nvPr/>
          </p:nvSpPr>
          <p:spPr>
            <a:xfrm>
              <a:off x="10626" y="3378"/>
              <a:ext cx="551" cy="626"/>
            </a:xfrm>
            <a:prstGeom prst="chevron">
              <a:avLst>
                <a:gd name="adj" fmla="val 57843"/>
              </a:avLst>
            </a:prstGeom>
            <a:solidFill>
              <a:srgbClr val="9457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燕尾形 7"/>
            <p:cNvSpPr/>
            <p:nvPr/>
          </p:nvSpPr>
          <p:spPr>
            <a:xfrm>
              <a:off x="10950" y="3378"/>
              <a:ext cx="551" cy="626"/>
            </a:xfrm>
            <a:prstGeom prst="chevron">
              <a:avLst>
                <a:gd name="adj" fmla="val 57843"/>
              </a:avLst>
            </a:prstGeom>
            <a:solidFill>
              <a:srgbClr val="9457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ustDataLst>
      <p:tags r:id="rId1"/>
    </p:custDataLst>
  </p:cSld>
  <p:clrMapOvr>
    <a:masterClrMapping/>
  </p:clrMapOvr>
  <mc:AlternateContent xmlns:mc="http://schemas.openxmlformats.org/markup-compatibility/2006" xmlns:p14="http://schemas.microsoft.com/office/powerpoint/2010/main">
    <mc:Choice Requires="p14">
      <p:transition>
        <p:random/>
      </p:transition>
    </mc:Choice>
    <mc:Fallback xmlns="">
      <p:transition>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22" presetClass="entr" presetSubtype="4" fill="hold"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ipe(down)">
                                      <p:cBhvr>
                                        <p:cTn id="13" dur="500"/>
                                        <p:tgtEl>
                                          <p:spTgt spid="5"/>
                                        </p:tgtEl>
                                      </p:cBhvr>
                                    </p:animEffect>
                                  </p:childTnLst>
                                </p:cTn>
                              </p:par>
                            </p:childTnLst>
                          </p:cTn>
                        </p:par>
                        <p:par>
                          <p:cTn id="14" fill="hold">
                            <p:stCondLst>
                              <p:cond delay="1000"/>
                            </p:stCondLst>
                            <p:childTnLst>
                              <p:par>
                                <p:cTn id="15" presetID="22" presetClass="entr" presetSubtype="4" fill="hold" grpId="0" nodeType="after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down)">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2139315" y="2361565"/>
            <a:ext cx="8408035" cy="506730"/>
          </a:xfrm>
          <a:prstGeom prst="rect">
            <a:avLst/>
          </a:prstGeom>
          <a:noFill/>
        </p:spPr>
        <p:txBody>
          <a:bodyPr wrap="square" rtlCol="0" anchor="t">
            <a:spAutoFit/>
          </a:bodyPr>
          <a:lstStyle/>
          <a:p>
            <a:pPr algn="ctr">
              <a:lnSpc>
                <a:spcPct val="150000"/>
              </a:lnSpc>
            </a:pPr>
            <a:r>
              <a:rPr lang="en-US" altLang="zh-CN">
                <a:solidFill>
                  <a:schemeClr val="tx1"/>
                </a:solidFill>
                <a:latin typeface="腾祥伯当行楷简" panose="01010104010101010101" charset="-122"/>
                <a:ea typeface="腾祥伯当行楷简" panose="01010104010101010101" charset="-122"/>
                <a:sym typeface="+mn-ea"/>
              </a:rPr>
              <a:t>   </a:t>
            </a:r>
            <a:endParaRPr lang="zh-CN" altLang="en-US" sz="4400" b="1" dirty="0">
              <a:solidFill>
                <a:srgbClr val="3552A2"/>
              </a:solidFill>
              <a:latin typeface="微软雅黑" panose="020B0503020204020204" pitchFamily="34" charset="-122"/>
              <a:ea typeface="微软雅黑" panose="020B0503020204020204" pitchFamily="34" charset="-122"/>
              <a:cs typeface="+mn-ea"/>
              <a:sym typeface="+mn-ea"/>
            </a:endParaRPr>
          </a:p>
        </p:txBody>
      </p:sp>
      <p:sp>
        <p:nvSpPr>
          <p:cNvPr id="6" name="Line 6"/>
          <p:cNvSpPr>
            <a:spLocks noChangeShapeType="1"/>
          </p:cNvSpPr>
          <p:nvPr/>
        </p:nvSpPr>
        <p:spPr bwMode="auto">
          <a:xfrm>
            <a:off x="446405" y="2138680"/>
            <a:ext cx="3507105" cy="635"/>
          </a:xfrm>
          <a:prstGeom prst="line">
            <a:avLst/>
          </a:prstGeom>
          <a:noFill/>
          <a:ln w="3175" cap="flat">
            <a:solidFill>
              <a:srgbClr val="9F4C1F"/>
            </a:solidFill>
            <a:prstDash val="dash"/>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en-US"/>
          </a:p>
        </p:txBody>
      </p:sp>
      <p:sp>
        <p:nvSpPr>
          <p:cNvPr id="33" name="TextBox 38"/>
          <p:cNvSpPr txBox="1"/>
          <p:nvPr/>
        </p:nvSpPr>
        <p:spPr>
          <a:xfrm>
            <a:off x="551815" y="1543050"/>
            <a:ext cx="1925320" cy="430530"/>
          </a:xfrm>
          <a:prstGeom prst="rect">
            <a:avLst/>
          </a:prstGeom>
          <a:noFill/>
        </p:spPr>
        <p:txBody>
          <a:bodyPr wrap="square" lIns="0" tIns="0" rIns="0" bIns="0" rtlCol="0">
            <a:spAutoFit/>
          </a:bodyPr>
          <a:lstStyle/>
          <a:p>
            <a:pPr algn="l"/>
            <a:r>
              <a:rPr lang="zh-CN" altLang="en-US" sz="2800" b="1">
                <a:solidFill>
                  <a:srgbClr val="9F4C1F"/>
                </a:solidFill>
              </a:rPr>
              <a:t>原告</a:t>
            </a:r>
            <a:endParaRPr lang="en-US" altLang="zh-CN" sz="2800" b="1">
              <a:solidFill>
                <a:srgbClr val="9F4C1F"/>
              </a:solidFill>
            </a:endParaRPr>
          </a:p>
        </p:txBody>
      </p:sp>
      <p:sp>
        <p:nvSpPr>
          <p:cNvPr id="34" name="Line 23"/>
          <p:cNvSpPr>
            <a:spLocks noChangeShapeType="1"/>
          </p:cNvSpPr>
          <p:nvPr/>
        </p:nvSpPr>
        <p:spPr bwMode="auto">
          <a:xfrm flipH="1">
            <a:off x="751205" y="2092325"/>
            <a:ext cx="180975" cy="0"/>
          </a:xfrm>
          <a:prstGeom prst="line">
            <a:avLst/>
          </a:prstGeom>
          <a:noFill/>
          <a:ln w="25400" cap="rnd">
            <a:solidFill>
              <a:srgbClr val="9F4C1F"/>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en-US"/>
          </a:p>
        </p:txBody>
      </p:sp>
      <p:sp>
        <p:nvSpPr>
          <p:cNvPr id="30" name="Line 8"/>
          <p:cNvSpPr>
            <a:spLocks noChangeShapeType="1"/>
          </p:cNvSpPr>
          <p:nvPr/>
        </p:nvSpPr>
        <p:spPr bwMode="auto">
          <a:xfrm flipH="1">
            <a:off x="7400925" y="2081530"/>
            <a:ext cx="3804285" cy="3810"/>
          </a:xfrm>
          <a:prstGeom prst="line">
            <a:avLst/>
          </a:prstGeom>
          <a:noFill/>
          <a:ln w="3175" cap="flat">
            <a:solidFill>
              <a:srgbClr val="B6AEAB"/>
            </a:solidFill>
            <a:prstDash val="dash"/>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en-US"/>
          </a:p>
        </p:txBody>
      </p:sp>
      <p:sp>
        <p:nvSpPr>
          <p:cNvPr id="41" name="Line 23"/>
          <p:cNvSpPr>
            <a:spLocks noChangeShapeType="1"/>
          </p:cNvSpPr>
          <p:nvPr/>
        </p:nvSpPr>
        <p:spPr bwMode="auto">
          <a:xfrm>
            <a:off x="11024235" y="2092325"/>
            <a:ext cx="180975" cy="0"/>
          </a:xfrm>
          <a:prstGeom prst="line">
            <a:avLst/>
          </a:prstGeom>
          <a:noFill/>
          <a:ln w="25400" cap="rnd">
            <a:solidFill>
              <a:srgbClr val="B6AEAB"/>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en-US"/>
          </a:p>
        </p:txBody>
      </p:sp>
      <p:sp>
        <p:nvSpPr>
          <p:cNvPr id="148" name="TextBox 38"/>
          <p:cNvSpPr txBox="1"/>
          <p:nvPr/>
        </p:nvSpPr>
        <p:spPr>
          <a:xfrm>
            <a:off x="9885680" y="1508760"/>
            <a:ext cx="1504950" cy="430530"/>
          </a:xfrm>
          <a:prstGeom prst="rect">
            <a:avLst/>
          </a:prstGeom>
          <a:noFill/>
        </p:spPr>
        <p:txBody>
          <a:bodyPr wrap="square" lIns="0" tIns="0" rIns="0" bIns="0" rtlCol="0">
            <a:spAutoFit/>
          </a:bodyPr>
          <a:lstStyle/>
          <a:p>
            <a:pPr algn="l"/>
            <a:r>
              <a:rPr lang="zh-CN" altLang="en-US" sz="2800" b="1">
                <a:solidFill>
                  <a:srgbClr val="9F4C1F"/>
                </a:solidFill>
                <a:sym typeface="+mn-ea"/>
              </a:rPr>
              <a:t>被告</a:t>
            </a:r>
          </a:p>
        </p:txBody>
      </p:sp>
      <p:grpSp>
        <p:nvGrpSpPr>
          <p:cNvPr id="14" name="组合 13"/>
          <p:cNvGrpSpPr/>
          <p:nvPr/>
        </p:nvGrpSpPr>
        <p:grpSpPr>
          <a:xfrm>
            <a:off x="4166870" y="1445895"/>
            <a:ext cx="3602990" cy="3699510"/>
            <a:chOff x="6940" y="3103"/>
            <a:chExt cx="4990" cy="5124"/>
          </a:xfrm>
        </p:grpSpPr>
        <p:grpSp>
          <p:nvGrpSpPr>
            <p:cNvPr id="55" name="Group 7"/>
            <p:cNvGrpSpPr/>
            <p:nvPr/>
          </p:nvGrpSpPr>
          <p:grpSpPr>
            <a:xfrm>
              <a:off x="7105" y="3103"/>
              <a:ext cx="2120" cy="1745"/>
              <a:chOff x="3092451" y="2076450"/>
              <a:chExt cx="1346200" cy="1108075"/>
            </a:xfrm>
            <a:solidFill>
              <a:srgbClr val="EA557F"/>
            </a:solidFill>
          </p:grpSpPr>
          <p:sp>
            <p:nvSpPr>
              <p:cNvPr id="56" name="Freeform 196"/>
              <p:cNvSpPr/>
              <p:nvPr/>
            </p:nvSpPr>
            <p:spPr bwMode="auto">
              <a:xfrm>
                <a:off x="4330701" y="2076450"/>
                <a:ext cx="107950" cy="295275"/>
              </a:xfrm>
              <a:custGeom>
                <a:avLst/>
                <a:gdLst>
                  <a:gd name="T0" fmla="*/ 21 w 34"/>
                  <a:gd name="T1" fmla="*/ 93 h 93"/>
                  <a:gd name="T2" fmla="*/ 10 w 34"/>
                  <a:gd name="T3" fmla="*/ 83 h 93"/>
                  <a:gd name="T4" fmla="*/ 0 w 34"/>
                  <a:gd name="T5" fmla="*/ 14 h 93"/>
                  <a:gd name="T6" fmla="*/ 10 w 34"/>
                  <a:gd name="T7" fmla="*/ 1 h 93"/>
                  <a:gd name="T8" fmla="*/ 24 w 34"/>
                  <a:gd name="T9" fmla="*/ 11 h 93"/>
                  <a:gd name="T10" fmla="*/ 33 w 34"/>
                  <a:gd name="T11" fmla="*/ 80 h 93"/>
                  <a:gd name="T12" fmla="*/ 23 w 34"/>
                  <a:gd name="T13" fmla="*/ 93 h 93"/>
                  <a:gd name="T14" fmla="*/ 21 w 34"/>
                  <a:gd name="T15" fmla="*/ 93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 h="93">
                    <a:moveTo>
                      <a:pt x="21" y="93"/>
                    </a:moveTo>
                    <a:cubicBezTo>
                      <a:pt x="15" y="93"/>
                      <a:pt x="10" y="89"/>
                      <a:pt x="10" y="83"/>
                    </a:cubicBezTo>
                    <a:cubicBezTo>
                      <a:pt x="0" y="14"/>
                      <a:pt x="0" y="14"/>
                      <a:pt x="0" y="14"/>
                    </a:cubicBezTo>
                    <a:cubicBezTo>
                      <a:pt x="0" y="7"/>
                      <a:pt x="4" y="2"/>
                      <a:pt x="10" y="1"/>
                    </a:cubicBezTo>
                    <a:cubicBezTo>
                      <a:pt x="17" y="0"/>
                      <a:pt x="23" y="4"/>
                      <a:pt x="24" y="11"/>
                    </a:cubicBezTo>
                    <a:cubicBezTo>
                      <a:pt x="33" y="80"/>
                      <a:pt x="33" y="80"/>
                      <a:pt x="33" y="80"/>
                    </a:cubicBezTo>
                    <a:cubicBezTo>
                      <a:pt x="34" y="86"/>
                      <a:pt x="29" y="92"/>
                      <a:pt x="23" y="93"/>
                    </a:cubicBezTo>
                    <a:cubicBezTo>
                      <a:pt x="22" y="93"/>
                      <a:pt x="22" y="93"/>
                      <a:pt x="21" y="93"/>
                    </a:cubicBezTo>
                    <a:close/>
                  </a:path>
                </a:pathLst>
              </a:custGeom>
              <a:solidFill>
                <a:srgbClr val="CA712D"/>
              </a:solidFill>
              <a:ln>
                <a:noFill/>
              </a:ln>
            </p:spPr>
            <p:txBody>
              <a:bodyPr vert="horz" wrap="square" lIns="91440" tIns="45720" rIns="91440" bIns="45720" numCol="1" anchor="t" anchorCtr="0" compatLnSpc="1"/>
              <a:lstStyle/>
              <a:p>
                <a:endParaRPr lang="en-US">
                  <a:solidFill>
                    <a:srgbClr val="9F4C1F"/>
                  </a:solidFill>
                </a:endParaRPr>
              </a:p>
            </p:txBody>
          </p:sp>
          <p:sp>
            <p:nvSpPr>
              <p:cNvPr id="57" name="Freeform 197"/>
              <p:cNvSpPr/>
              <p:nvPr/>
            </p:nvSpPr>
            <p:spPr bwMode="auto">
              <a:xfrm>
                <a:off x="3933826" y="2178050"/>
                <a:ext cx="168275" cy="285750"/>
              </a:xfrm>
              <a:custGeom>
                <a:avLst/>
                <a:gdLst>
                  <a:gd name="T0" fmla="*/ 40 w 53"/>
                  <a:gd name="T1" fmla="*/ 90 h 90"/>
                  <a:gd name="T2" fmla="*/ 29 w 53"/>
                  <a:gd name="T3" fmla="*/ 82 h 90"/>
                  <a:gd name="T4" fmla="*/ 3 w 53"/>
                  <a:gd name="T5" fmla="*/ 18 h 90"/>
                  <a:gd name="T6" fmla="*/ 9 w 53"/>
                  <a:gd name="T7" fmla="*/ 3 h 90"/>
                  <a:gd name="T8" fmla="*/ 24 w 53"/>
                  <a:gd name="T9" fmla="*/ 9 h 90"/>
                  <a:gd name="T10" fmla="*/ 51 w 53"/>
                  <a:gd name="T11" fmla="*/ 73 h 90"/>
                  <a:gd name="T12" fmla="*/ 45 w 53"/>
                  <a:gd name="T13" fmla="*/ 89 h 90"/>
                  <a:gd name="T14" fmla="*/ 40 w 53"/>
                  <a:gd name="T15" fmla="*/ 90 h 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 h="90">
                    <a:moveTo>
                      <a:pt x="40" y="90"/>
                    </a:moveTo>
                    <a:cubicBezTo>
                      <a:pt x="35" y="90"/>
                      <a:pt x="31" y="87"/>
                      <a:pt x="29" y="82"/>
                    </a:cubicBezTo>
                    <a:cubicBezTo>
                      <a:pt x="3" y="18"/>
                      <a:pt x="3" y="18"/>
                      <a:pt x="3" y="18"/>
                    </a:cubicBezTo>
                    <a:cubicBezTo>
                      <a:pt x="0" y="12"/>
                      <a:pt x="3" y="5"/>
                      <a:pt x="9" y="3"/>
                    </a:cubicBezTo>
                    <a:cubicBezTo>
                      <a:pt x="15" y="0"/>
                      <a:pt x="22" y="3"/>
                      <a:pt x="24" y="9"/>
                    </a:cubicBezTo>
                    <a:cubicBezTo>
                      <a:pt x="51" y="73"/>
                      <a:pt x="51" y="73"/>
                      <a:pt x="51" y="73"/>
                    </a:cubicBezTo>
                    <a:cubicBezTo>
                      <a:pt x="53" y="79"/>
                      <a:pt x="50" y="86"/>
                      <a:pt x="45" y="89"/>
                    </a:cubicBezTo>
                    <a:cubicBezTo>
                      <a:pt x="43" y="89"/>
                      <a:pt x="42" y="90"/>
                      <a:pt x="40" y="90"/>
                    </a:cubicBezTo>
                    <a:close/>
                  </a:path>
                </a:pathLst>
              </a:custGeom>
              <a:solidFill>
                <a:srgbClr val="CA712D"/>
              </a:solidFill>
              <a:ln>
                <a:noFill/>
              </a:ln>
            </p:spPr>
            <p:txBody>
              <a:bodyPr vert="horz" wrap="square" lIns="91440" tIns="45720" rIns="91440" bIns="45720" numCol="1" anchor="t" anchorCtr="0" compatLnSpc="1"/>
              <a:lstStyle/>
              <a:p>
                <a:endParaRPr lang="en-US">
                  <a:solidFill>
                    <a:srgbClr val="9F4C1F"/>
                  </a:solidFill>
                </a:endParaRPr>
              </a:p>
            </p:txBody>
          </p:sp>
          <p:sp>
            <p:nvSpPr>
              <p:cNvPr id="58" name="Freeform 198"/>
              <p:cNvSpPr/>
              <p:nvPr/>
            </p:nvSpPr>
            <p:spPr bwMode="auto">
              <a:xfrm>
                <a:off x="3581401" y="2381250"/>
                <a:ext cx="219075" cy="254000"/>
              </a:xfrm>
              <a:custGeom>
                <a:avLst/>
                <a:gdLst>
                  <a:gd name="T0" fmla="*/ 56 w 69"/>
                  <a:gd name="T1" fmla="*/ 80 h 80"/>
                  <a:gd name="T2" fmla="*/ 47 w 69"/>
                  <a:gd name="T3" fmla="*/ 76 h 80"/>
                  <a:gd name="T4" fmla="*/ 4 w 69"/>
                  <a:gd name="T5" fmla="*/ 21 h 80"/>
                  <a:gd name="T6" fmla="*/ 6 w 69"/>
                  <a:gd name="T7" fmla="*/ 4 h 80"/>
                  <a:gd name="T8" fmla="*/ 23 w 69"/>
                  <a:gd name="T9" fmla="*/ 6 h 80"/>
                  <a:gd name="T10" fmla="*/ 65 w 69"/>
                  <a:gd name="T11" fmla="*/ 62 h 80"/>
                  <a:gd name="T12" fmla="*/ 63 w 69"/>
                  <a:gd name="T13" fmla="*/ 78 h 80"/>
                  <a:gd name="T14" fmla="*/ 56 w 69"/>
                  <a:gd name="T15" fmla="*/ 8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 h="80">
                    <a:moveTo>
                      <a:pt x="56" y="80"/>
                    </a:moveTo>
                    <a:cubicBezTo>
                      <a:pt x="52" y="80"/>
                      <a:pt x="49" y="79"/>
                      <a:pt x="47" y="76"/>
                    </a:cubicBezTo>
                    <a:cubicBezTo>
                      <a:pt x="4" y="21"/>
                      <a:pt x="4" y="21"/>
                      <a:pt x="4" y="21"/>
                    </a:cubicBezTo>
                    <a:cubicBezTo>
                      <a:pt x="0" y="15"/>
                      <a:pt x="1" y="8"/>
                      <a:pt x="6" y="4"/>
                    </a:cubicBezTo>
                    <a:cubicBezTo>
                      <a:pt x="11" y="0"/>
                      <a:pt x="19" y="1"/>
                      <a:pt x="23" y="6"/>
                    </a:cubicBezTo>
                    <a:cubicBezTo>
                      <a:pt x="65" y="62"/>
                      <a:pt x="65" y="62"/>
                      <a:pt x="65" y="62"/>
                    </a:cubicBezTo>
                    <a:cubicBezTo>
                      <a:pt x="69" y="67"/>
                      <a:pt x="68" y="74"/>
                      <a:pt x="63" y="78"/>
                    </a:cubicBezTo>
                    <a:cubicBezTo>
                      <a:pt x="61" y="80"/>
                      <a:pt x="58" y="80"/>
                      <a:pt x="56" y="80"/>
                    </a:cubicBezTo>
                    <a:close/>
                  </a:path>
                </a:pathLst>
              </a:custGeom>
              <a:solidFill>
                <a:srgbClr val="CA712D"/>
              </a:solidFill>
              <a:ln>
                <a:noFill/>
              </a:ln>
            </p:spPr>
            <p:txBody>
              <a:bodyPr vert="horz" wrap="square" lIns="91440" tIns="45720" rIns="91440" bIns="45720" numCol="1" anchor="t" anchorCtr="0" compatLnSpc="1"/>
              <a:lstStyle/>
              <a:p>
                <a:endParaRPr lang="en-US">
                  <a:solidFill>
                    <a:srgbClr val="9F4C1F"/>
                  </a:solidFill>
                </a:endParaRPr>
              </a:p>
            </p:txBody>
          </p:sp>
          <p:sp>
            <p:nvSpPr>
              <p:cNvPr id="59" name="Freeform 199"/>
              <p:cNvSpPr/>
              <p:nvPr/>
            </p:nvSpPr>
            <p:spPr bwMode="auto">
              <a:xfrm>
                <a:off x="3295651" y="2670175"/>
                <a:ext cx="257175" cy="212725"/>
              </a:xfrm>
              <a:custGeom>
                <a:avLst/>
                <a:gdLst>
                  <a:gd name="T0" fmla="*/ 68 w 81"/>
                  <a:gd name="T1" fmla="*/ 67 h 67"/>
                  <a:gd name="T2" fmla="*/ 61 w 81"/>
                  <a:gd name="T3" fmla="*/ 65 h 67"/>
                  <a:gd name="T4" fmla="*/ 6 w 81"/>
                  <a:gd name="T5" fmla="*/ 22 h 67"/>
                  <a:gd name="T6" fmla="*/ 4 w 81"/>
                  <a:gd name="T7" fmla="*/ 6 h 67"/>
                  <a:gd name="T8" fmla="*/ 20 w 81"/>
                  <a:gd name="T9" fmla="*/ 4 h 67"/>
                  <a:gd name="T10" fmla="*/ 75 w 81"/>
                  <a:gd name="T11" fmla="*/ 46 h 67"/>
                  <a:gd name="T12" fmla="*/ 78 w 81"/>
                  <a:gd name="T13" fmla="*/ 63 h 67"/>
                  <a:gd name="T14" fmla="*/ 68 w 81"/>
                  <a:gd name="T15" fmla="*/ 67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1" h="67">
                    <a:moveTo>
                      <a:pt x="68" y="67"/>
                    </a:moveTo>
                    <a:cubicBezTo>
                      <a:pt x="66" y="67"/>
                      <a:pt x="63" y="66"/>
                      <a:pt x="61" y="65"/>
                    </a:cubicBezTo>
                    <a:cubicBezTo>
                      <a:pt x="6" y="22"/>
                      <a:pt x="6" y="22"/>
                      <a:pt x="6" y="22"/>
                    </a:cubicBezTo>
                    <a:cubicBezTo>
                      <a:pt x="1" y="18"/>
                      <a:pt x="0" y="11"/>
                      <a:pt x="4" y="6"/>
                    </a:cubicBezTo>
                    <a:cubicBezTo>
                      <a:pt x="8" y="1"/>
                      <a:pt x="15" y="0"/>
                      <a:pt x="20" y="4"/>
                    </a:cubicBezTo>
                    <a:cubicBezTo>
                      <a:pt x="75" y="46"/>
                      <a:pt x="75" y="46"/>
                      <a:pt x="75" y="46"/>
                    </a:cubicBezTo>
                    <a:cubicBezTo>
                      <a:pt x="81" y="50"/>
                      <a:pt x="81" y="57"/>
                      <a:pt x="78" y="63"/>
                    </a:cubicBezTo>
                    <a:cubicBezTo>
                      <a:pt x="75" y="66"/>
                      <a:pt x="72" y="67"/>
                      <a:pt x="68" y="67"/>
                    </a:cubicBezTo>
                    <a:close/>
                  </a:path>
                </a:pathLst>
              </a:custGeom>
              <a:solidFill>
                <a:srgbClr val="CA712D"/>
              </a:solidFill>
              <a:ln>
                <a:noFill/>
              </a:ln>
            </p:spPr>
            <p:txBody>
              <a:bodyPr vert="horz" wrap="square" lIns="91440" tIns="45720" rIns="91440" bIns="45720" numCol="1" anchor="t" anchorCtr="0" compatLnSpc="1"/>
              <a:lstStyle/>
              <a:p>
                <a:endParaRPr lang="en-US">
                  <a:solidFill>
                    <a:srgbClr val="9F4C1F"/>
                  </a:solidFill>
                </a:endParaRPr>
              </a:p>
            </p:txBody>
          </p:sp>
          <p:sp>
            <p:nvSpPr>
              <p:cNvPr id="60" name="Freeform 200"/>
              <p:cNvSpPr/>
              <p:nvPr/>
            </p:nvSpPr>
            <p:spPr bwMode="auto">
              <a:xfrm>
                <a:off x="3092451" y="3022600"/>
                <a:ext cx="288925" cy="161925"/>
              </a:xfrm>
              <a:custGeom>
                <a:avLst/>
                <a:gdLst>
                  <a:gd name="T0" fmla="*/ 77 w 91"/>
                  <a:gd name="T1" fmla="*/ 51 h 51"/>
                  <a:gd name="T2" fmla="*/ 73 w 91"/>
                  <a:gd name="T3" fmla="*/ 50 h 51"/>
                  <a:gd name="T4" fmla="*/ 8 w 91"/>
                  <a:gd name="T5" fmla="*/ 24 h 51"/>
                  <a:gd name="T6" fmla="*/ 2 w 91"/>
                  <a:gd name="T7" fmla="*/ 8 h 51"/>
                  <a:gd name="T8" fmla="*/ 17 w 91"/>
                  <a:gd name="T9" fmla="*/ 2 h 51"/>
                  <a:gd name="T10" fmla="*/ 82 w 91"/>
                  <a:gd name="T11" fmla="*/ 29 h 51"/>
                  <a:gd name="T12" fmla="*/ 88 w 91"/>
                  <a:gd name="T13" fmla="*/ 44 h 51"/>
                  <a:gd name="T14" fmla="*/ 77 w 91"/>
                  <a:gd name="T15" fmla="*/ 51 h 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1" h="51">
                    <a:moveTo>
                      <a:pt x="77" y="51"/>
                    </a:moveTo>
                    <a:cubicBezTo>
                      <a:pt x="76" y="51"/>
                      <a:pt x="74" y="51"/>
                      <a:pt x="73" y="50"/>
                    </a:cubicBezTo>
                    <a:cubicBezTo>
                      <a:pt x="8" y="24"/>
                      <a:pt x="8" y="24"/>
                      <a:pt x="8" y="24"/>
                    </a:cubicBezTo>
                    <a:cubicBezTo>
                      <a:pt x="3" y="21"/>
                      <a:pt x="0" y="14"/>
                      <a:pt x="2" y="8"/>
                    </a:cubicBezTo>
                    <a:cubicBezTo>
                      <a:pt x="5" y="2"/>
                      <a:pt x="11" y="0"/>
                      <a:pt x="17" y="2"/>
                    </a:cubicBezTo>
                    <a:cubicBezTo>
                      <a:pt x="82" y="29"/>
                      <a:pt x="82" y="29"/>
                      <a:pt x="82" y="29"/>
                    </a:cubicBezTo>
                    <a:cubicBezTo>
                      <a:pt x="88" y="31"/>
                      <a:pt x="91" y="38"/>
                      <a:pt x="88" y="44"/>
                    </a:cubicBezTo>
                    <a:cubicBezTo>
                      <a:pt x="86" y="48"/>
                      <a:pt x="82" y="51"/>
                      <a:pt x="77" y="51"/>
                    </a:cubicBezTo>
                    <a:close/>
                  </a:path>
                </a:pathLst>
              </a:custGeom>
              <a:solidFill>
                <a:srgbClr val="CA712D"/>
              </a:solidFill>
              <a:ln>
                <a:noFill/>
              </a:ln>
            </p:spPr>
            <p:txBody>
              <a:bodyPr vert="horz" wrap="square" lIns="91440" tIns="45720" rIns="91440" bIns="45720" numCol="1" anchor="t" anchorCtr="0" compatLnSpc="1"/>
              <a:lstStyle/>
              <a:p>
                <a:endParaRPr lang="en-US">
                  <a:solidFill>
                    <a:srgbClr val="9F4C1F"/>
                  </a:solidFill>
                </a:endParaRPr>
              </a:p>
            </p:txBody>
          </p:sp>
        </p:grpSp>
        <p:grpSp>
          <p:nvGrpSpPr>
            <p:cNvPr id="61" name="Group 11"/>
            <p:cNvGrpSpPr/>
            <p:nvPr/>
          </p:nvGrpSpPr>
          <p:grpSpPr>
            <a:xfrm>
              <a:off x="6940" y="5213"/>
              <a:ext cx="1280" cy="2385"/>
              <a:chOff x="2987676" y="3416300"/>
              <a:chExt cx="812800" cy="1514475"/>
            </a:xfrm>
            <a:solidFill>
              <a:srgbClr val="B6AEAB"/>
            </a:solidFill>
          </p:grpSpPr>
          <p:sp>
            <p:nvSpPr>
              <p:cNvPr id="62" name="Freeform 201"/>
              <p:cNvSpPr/>
              <p:nvPr/>
            </p:nvSpPr>
            <p:spPr bwMode="auto">
              <a:xfrm>
                <a:off x="2987676" y="3416300"/>
                <a:ext cx="298450" cy="104775"/>
              </a:xfrm>
              <a:custGeom>
                <a:avLst/>
                <a:gdLst>
                  <a:gd name="T0" fmla="*/ 82 w 94"/>
                  <a:gd name="T1" fmla="*/ 33 h 33"/>
                  <a:gd name="T2" fmla="*/ 80 w 94"/>
                  <a:gd name="T3" fmla="*/ 33 h 33"/>
                  <a:gd name="T4" fmla="*/ 11 w 94"/>
                  <a:gd name="T5" fmla="*/ 24 h 33"/>
                  <a:gd name="T6" fmla="*/ 1 w 94"/>
                  <a:gd name="T7" fmla="*/ 11 h 33"/>
                  <a:gd name="T8" fmla="*/ 14 w 94"/>
                  <a:gd name="T9" fmla="*/ 1 h 33"/>
                  <a:gd name="T10" fmla="*/ 84 w 94"/>
                  <a:gd name="T11" fmla="*/ 10 h 33"/>
                  <a:gd name="T12" fmla="*/ 94 w 94"/>
                  <a:gd name="T13" fmla="*/ 23 h 33"/>
                  <a:gd name="T14" fmla="*/ 82 w 94"/>
                  <a:gd name="T15" fmla="*/ 33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4" h="33">
                    <a:moveTo>
                      <a:pt x="82" y="33"/>
                    </a:moveTo>
                    <a:cubicBezTo>
                      <a:pt x="81" y="33"/>
                      <a:pt x="81" y="33"/>
                      <a:pt x="80" y="33"/>
                    </a:cubicBezTo>
                    <a:cubicBezTo>
                      <a:pt x="11" y="24"/>
                      <a:pt x="11" y="24"/>
                      <a:pt x="11" y="24"/>
                    </a:cubicBezTo>
                    <a:cubicBezTo>
                      <a:pt x="5" y="23"/>
                      <a:pt x="0" y="17"/>
                      <a:pt x="1" y="11"/>
                    </a:cubicBezTo>
                    <a:cubicBezTo>
                      <a:pt x="2" y="5"/>
                      <a:pt x="8" y="0"/>
                      <a:pt x="14" y="1"/>
                    </a:cubicBezTo>
                    <a:cubicBezTo>
                      <a:pt x="84" y="10"/>
                      <a:pt x="84" y="10"/>
                      <a:pt x="84" y="10"/>
                    </a:cubicBezTo>
                    <a:cubicBezTo>
                      <a:pt x="90" y="11"/>
                      <a:pt x="94" y="17"/>
                      <a:pt x="94" y="23"/>
                    </a:cubicBezTo>
                    <a:cubicBezTo>
                      <a:pt x="93" y="29"/>
                      <a:pt x="88" y="33"/>
                      <a:pt x="82" y="33"/>
                    </a:cubicBezTo>
                    <a:close/>
                  </a:path>
                </a:pathLst>
              </a:custGeom>
              <a:solidFill>
                <a:srgbClr val="CA712D"/>
              </a:solidFill>
              <a:ln>
                <a:noFill/>
              </a:ln>
            </p:spPr>
            <p:txBody>
              <a:bodyPr vert="horz" wrap="square" lIns="91440" tIns="45720" rIns="91440" bIns="45720" numCol="1" anchor="t" anchorCtr="0" compatLnSpc="1"/>
              <a:lstStyle/>
              <a:p>
                <a:endParaRPr lang="en-US"/>
              </a:p>
            </p:txBody>
          </p:sp>
          <p:sp>
            <p:nvSpPr>
              <p:cNvPr id="63" name="Freeform 202"/>
              <p:cNvSpPr/>
              <p:nvPr/>
            </p:nvSpPr>
            <p:spPr bwMode="auto">
              <a:xfrm>
                <a:off x="2987676" y="3794125"/>
                <a:ext cx="298450" cy="104775"/>
              </a:xfrm>
              <a:custGeom>
                <a:avLst/>
                <a:gdLst>
                  <a:gd name="T0" fmla="*/ 13 w 94"/>
                  <a:gd name="T1" fmla="*/ 33 h 33"/>
                  <a:gd name="T2" fmla="*/ 1 w 94"/>
                  <a:gd name="T3" fmla="*/ 23 h 33"/>
                  <a:gd name="T4" fmla="*/ 11 w 94"/>
                  <a:gd name="T5" fmla="*/ 10 h 33"/>
                  <a:gd name="T6" fmla="*/ 80 w 94"/>
                  <a:gd name="T7" fmla="*/ 1 h 33"/>
                  <a:gd name="T8" fmla="*/ 94 w 94"/>
                  <a:gd name="T9" fmla="*/ 11 h 33"/>
                  <a:gd name="T10" fmla="*/ 84 w 94"/>
                  <a:gd name="T11" fmla="*/ 24 h 33"/>
                  <a:gd name="T12" fmla="*/ 14 w 94"/>
                  <a:gd name="T13" fmla="*/ 33 h 33"/>
                  <a:gd name="T14" fmla="*/ 13 w 94"/>
                  <a:gd name="T15" fmla="*/ 33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4" h="33">
                    <a:moveTo>
                      <a:pt x="13" y="33"/>
                    </a:moveTo>
                    <a:cubicBezTo>
                      <a:pt x="7" y="33"/>
                      <a:pt x="2" y="29"/>
                      <a:pt x="1" y="23"/>
                    </a:cubicBezTo>
                    <a:cubicBezTo>
                      <a:pt x="0" y="17"/>
                      <a:pt x="5" y="11"/>
                      <a:pt x="11" y="10"/>
                    </a:cubicBezTo>
                    <a:cubicBezTo>
                      <a:pt x="80" y="1"/>
                      <a:pt x="80" y="1"/>
                      <a:pt x="80" y="1"/>
                    </a:cubicBezTo>
                    <a:cubicBezTo>
                      <a:pt x="87" y="0"/>
                      <a:pt x="93" y="4"/>
                      <a:pt x="94" y="11"/>
                    </a:cubicBezTo>
                    <a:cubicBezTo>
                      <a:pt x="94" y="17"/>
                      <a:pt x="90" y="23"/>
                      <a:pt x="84" y="24"/>
                    </a:cubicBezTo>
                    <a:cubicBezTo>
                      <a:pt x="14" y="33"/>
                      <a:pt x="14" y="33"/>
                      <a:pt x="14" y="33"/>
                    </a:cubicBezTo>
                    <a:cubicBezTo>
                      <a:pt x="14" y="33"/>
                      <a:pt x="13" y="33"/>
                      <a:pt x="13" y="33"/>
                    </a:cubicBezTo>
                    <a:close/>
                  </a:path>
                </a:pathLst>
              </a:custGeom>
              <a:solidFill>
                <a:srgbClr val="CA712D"/>
              </a:solidFill>
              <a:ln>
                <a:noFill/>
              </a:ln>
            </p:spPr>
            <p:txBody>
              <a:bodyPr vert="horz" wrap="square" lIns="91440" tIns="45720" rIns="91440" bIns="45720" numCol="1" anchor="t" anchorCtr="0" compatLnSpc="1"/>
              <a:lstStyle/>
              <a:p>
                <a:endParaRPr lang="en-US"/>
              </a:p>
            </p:txBody>
          </p:sp>
          <p:sp>
            <p:nvSpPr>
              <p:cNvPr id="64" name="Freeform 203"/>
              <p:cNvSpPr/>
              <p:nvPr/>
            </p:nvSpPr>
            <p:spPr bwMode="auto">
              <a:xfrm>
                <a:off x="3092451" y="4127500"/>
                <a:ext cx="288925" cy="165100"/>
              </a:xfrm>
              <a:custGeom>
                <a:avLst/>
                <a:gdLst>
                  <a:gd name="T0" fmla="*/ 13 w 91"/>
                  <a:gd name="T1" fmla="*/ 52 h 52"/>
                  <a:gd name="T2" fmla="*/ 2 w 91"/>
                  <a:gd name="T3" fmla="*/ 45 h 52"/>
                  <a:gd name="T4" fmla="*/ 8 w 91"/>
                  <a:gd name="T5" fmla="*/ 29 h 52"/>
                  <a:gd name="T6" fmla="*/ 73 w 91"/>
                  <a:gd name="T7" fmla="*/ 3 h 52"/>
                  <a:gd name="T8" fmla="*/ 88 w 91"/>
                  <a:gd name="T9" fmla="*/ 9 h 52"/>
                  <a:gd name="T10" fmla="*/ 82 w 91"/>
                  <a:gd name="T11" fmla="*/ 24 h 52"/>
                  <a:gd name="T12" fmla="*/ 17 w 91"/>
                  <a:gd name="T13" fmla="*/ 51 h 52"/>
                  <a:gd name="T14" fmla="*/ 13 w 91"/>
                  <a:gd name="T15" fmla="*/ 52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1" h="52">
                    <a:moveTo>
                      <a:pt x="13" y="52"/>
                    </a:moveTo>
                    <a:cubicBezTo>
                      <a:pt x="8" y="52"/>
                      <a:pt x="4" y="49"/>
                      <a:pt x="2" y="45"/>
                    </a:cubicBezTo>
                    <a:cubicBezTo>
                      <a:pt x="0" y="39"/>
                      <a:pt x="3" y="32"/>
                      <a:pt x="8" y="29"/>
                    </a:cubicBezTo>
                    <a:cubicBezTo>
                      <a:pt x="73" y="3"/>
                      <a:pt x="73" y="3"/>
                      <a:pt x="73" y="3"/>
                    </a:cubicBezTo>
                    <a:cubicBezTo>
                      <a:pt x="79" y="0"/>
                      <a:pt x="86" y="3"/>
                      <a:pt x="88" y="9"/>
                    </a:cubicBezTo>
                    <a:cubicBezTo>
                      <a:pt x="91" y="15"/>
                      <a:pt x="88" y="22"/>
                      <a:pt x="82" y="24"/>
                    </a:cubicBezTo>
                    <a:cubicBezTo>
                      <a:pt x="17" y="51"/>
                      <a:pt x="17" y="51"/>
                      <a:pt x="17" y="51"/>
                    </a:cubicBezTo>
                    <a:cubicBezTo>
                      <a:pt x="16" y="52"/>
                      <a:pt x="14" y="52"/>
                      <a:pt x="13" y="52"/>
                    </a:cubicBezTo>
                    <a:close/>
                  </a:path>
                </a:pathLst>
              </a:custGeom>
              <a:solidFill>
                <a:srgbClr val="CA712D"/>
              </a:solidFill>
              <a:ln>
                <a:noFill/>
              </a:ln>
            </p:spPr>
            <p:txBody>
              <a:bodyPr vert="horz" wrap="square" lIns="91440" tIns="45720" rIns="91440" bIns="45720" numCol="1" anchor="t" anchorCtr="0" compatLnSpc="1"/>
              <a:lstStyle/>
              <a:p>
                <a:endParaRPr lang="en-US"/>
              </a:p>
            </p:txBody>
          </p:sp>
          <p:sp>
            <p:nvSpPr>
              <p:cNvPr id="65" name="Freeform 204"/>
              <p:cNvSpPr/>
              <p:nvPr/>
            </p:nvSpPr>
            <p:spPr bwMode="auto">
              <a:xfrm>
                <a:off x="3295651" y="4429125"/>
                <a:ext cx="257175" cy="215900"/>
              </a:xfrm>
              <a:custGeom>
                <a:avLst/>
                <a:gdLst>
                  <a:gd name="T0" fmla="*/ 13 w 81"/>
                  <a:gd name="T1" fmla="*/ 68 h 68"/>
                  <a:gd name="T2" fmla="*/ 4 w 81"/>
                  <a:gd name="T3" fmla="*/ 63 h 68"/>
                  <a:gd name="T4" fmla="*/ 6 w 81"/>
                  <a:gd name="T5" fmla="*/ 47 h 68"/>
                  <a:gd name="T6" fmla="*/ 61 w 81"/>
                  <a:gd name="T7" fmla="*/ 4 h 68"/>
                  <a:gd name="T8" fmla="*/ 78 w 81"/>
                  <a:gd name="T9" fmla="*/ 6 h 68"/>
                  <a:gd name="T10" fmla="*/ 75 w 81"/>
                  <a:gd name="T11" fmla="*/ 23 h 68"/>
                  <a:gd name="T12" fmla="*/ 20 w 81"/>
                  <a:gd name="T13" fmla="*/ 65 h 68"/>
                  <a:gd name="T14" fmla="*/ 13 w 81"/>
                  <a:gd name="T15" fmla="*/ 68 h 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1" h="68">
                    <a:moveTo>
                      <a:pt x="13" y="68"/>
                    </a:moveTo>
                    <a:cubicBezTo>
                      <a:pt x="9" y="68"/>
                      <a:pt x="6" y="66"/>
                      <a:pt x="4" y="63"/>
                    </a:cubicBezTo>
                    <a:cubicBezTo>
                      <a:pt x="0" y="58"/>
                      <a:pt x="1" y="51"/>
                      <a:pt x="6" y="47"/>
                    </a:cubicBezTo>
                    <a:cubicBezTo>
                      <a:pt x="61" y="4"/>
                      <a:pt x="61" y="4"/>
                      <a:pt x="61" y="4"/>
                    </a:cubicBezTo>
                    <a:cubicBezTo>
                      <a:pt x="66" y="0"/>
                      <a:pt x="74" y="1"/>
                      <a:pt x="78" y="6"/>
                    </a:cubicBezTo>
                    <a:cubicBezTo>
                      <a:pt x="81" y="12"/>
                      <a:pt x="81" y="19"/>
                      <a:pt x="75" y="23"/>
                    </a:cubicBezTo>
                    <a:cubicBezTo>
                      <a:pt x="20" y="65"/>
                      <a:pt x="20" y="65"/>
                      <a:pt x="20" y="65"/>
                    </a:cubicBezTo>
                    <a:cubicBezTo>
                      <a:pt x="18" y="67"/>
                      <a:pt x="15" y="68"/>
                      <a:pt x="13" y="68"/>
                    </a:cubicBezTo>
                    <a:close/>
                  </a:path>
                </a:pathLst>
              </a:custGeom>
              <a:solidFill>
                <a:srgbClr val="9F4C1F"/>
              </a:solidFill>
              <a:ln>
                <a:noFill/>
              </a:ln>
            </p:spPr>
            <p:txBody>
              <a:bodyPr vert="horz" wrap="square" lIns="91440" tIns="45720" rIns="91440" bIns="45720" numCol="1" anchor="t" anchorCtr="0" compatLnSpc="1"/>
              <a:lstStyle/>
              <a:p>
                <a:endParaRPr lang="en-US"/>
              </a:p>
            </p:txBody>
          </p:sp>
          <p:sp>
            <p:nvSpPr>
              <p:cNvPr id="66" name="Freeform 205"/>
              <p:cNvSpPr/>
              <p:nvPr/>
            </p:nvSpPr>
            <p:spPr bwMode="auto">
              <a:xfrm>
                <a:off x="3581401" y="4676775"/>
                <a:ext cx="219075" cy="254000"/>
              </a:xfrm>
              <a:custGeom>
                <a:avLst/>
                <a:gdLst>
                  <a:gd name="T0" fmla="*/ 13 w 69"/>
                  <a:gd name="T1" fmla="*/ 80 h 80"/>
                  <a:gd name="T2" fmla="*/ 6 w 69"/>
                  <a:gd name="T3" fmla="*/ 78 h 80"/>
                  <a:gd name="T4" fmla="*/ 4 w 69"/>
                  <a:gd name="T5" fmla="*/ 61 h 80"/>
                  <a:gd name="T6" fmla="*/ 47 w 69"/>
                  <a:gd name="T7" fmla="*/ 6 h 80"/>
                  <a:gd name="T8" fmla="*/ 63 w 69"/>
                  <a:gd name="T9" fmla="*/ 4 h 80"/>
                  <a:gd name="T10" fmla="*/ 65 w 69"/>
                  <a:gd name="T11" fmla="*/ 20 h 80"/>
                  <a:gd name="T12" fmla="*/ 23 w 69"/>
                  <a:gd name="T13" fmla="*/ 76 h 80"/>
                  <a:gd name="T14" fmla="*/ 13 w 69"/>
                  <a:gd name="T15" fmla="*/ 8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 h="80">
                    <a:moveTo>
                      <a:pt x="13" y="80"/>
                    </a:moveTo>
                    <a:cubicBezTo>
                      <a:pt x="11" y="80"/>
                      <a:pt x="8" y="79"/>
                      <a:pt x="6" y="78"/>
                    </a:cubicBezTo>
                    <a:cubicBezTo>
                      <a:pt x="1" y="74"/>
                      <a:pt x="0" y="67"/>
                      <a:pt x="4" y="61"/>
                    </a:cubicBezTo>
                    <a:cubicBezTo>
                      <a:pt x="47" y="6"/>
                      <a:pt x="47" y="6"/>
                      <a:pt x="47" y="6"/>
                    </a:cubicBezTo>
                    <a:cubicBezTo>
                      <a:pt x="51" y="1"/>
                      <a:pt x="58" y="0"/>
                      <a:pt x="63" y="4"/>
                    </a:cubicBezTo>
                    <a:cubicBezTo>
                      <a:pt x="68" y="8"/>
                      <a:pt x="69" y="15"/>
                      <a:pt x="65" y="20"/>
                    </a:cubicBezTo>
                    <a:cubicBezTo>
                      <a:pt x="23" y="76"/>
                      <a:pt x="23" y="76"/>
                      <a:pt x="23" y="76"/>
                    </a:cubicBezTo>
                    <a:cubicBezTo>
                      <a:pt x="20" y="79"/>
                      <a:pt x="17" y="80"/>
                      <a:pt x="13" y="80"/>
                    </a:cubicBezTo>
                    <a:close/>
                  </a:path>
                </a:pathLst>
              </a:custGeom>
              <a:solidFill>
                <a:srgbClr val="9F4C1F"/>
              </a:solidFill>
              <a:ln>
                <a:noFill/>
              </a:ln>
            </p:spPr>
            <p:txBody>
              <a:bodyPr vert="horz" wrap="square" lIns="91440" tIns="45720" rIns="91440" bIns="45720" numCol="1" anchor="t" anchorCtr="0" compatLnSpc="1"/>
              <a:lstStyle/>
              <a:p>
                <a:endParaRPr lang="en-US"/>
              </a:p>
            </p:txBody>
          </p:sp>
        </p:grpSp>
        <p:grpSp>
          <p:nvGrpSpPr>
            <p:cNvPr id="67" name="Group 9"/>
            <p:cNvGrpSpPr/>
            <p:nvPr/>
          </p:nvGrpSpPr>
          <p:grpSpPr>
            <a:xfrm>
              <a:off x="9645" y="3103"/>
              <a:ext cx="2120" cy="1745"/>
              <a:chOff x="4705351" y="2076450"/>
              <a:chExt cx="1346200" cy="1108075"/>
            </a:xfrm>
            <a:solidFill>
              <a:srgbClr val="414F98"/>
            </a:solidFill>
          </p:grpSpPr>
          <p:sp>
            <p:nvSpPr>
              <p:cNvPr id="68" name="Freeform 206"/>
              <p:cNvSpPr/>
              <p:nvPr/>
            </p:nvSpPr>
            <p:spPr bwMode="auto">
              <a:xfrm>
                <a:off x="4705351" y="2076450"/>
                <a:ext cx="107950" cy="295275"/>
              </a:xfrm>
              <a:custGeom>
                <a:avLst/>
                <a:gdLst>
                  <a:gd name="T0" fmla="*/ 13 w 34"/>
                  <a:gd name="T1" fmla="*/ 93 h 93"/>
                  <a:gd name="T2" fmla="*/ 11 w 34"/>
                  <a:gd name="T3" fmla="*/ 93 h 93"/>
                  <a:gd name="T4" fmla="*/ 1 w 34"/>
                  <a:gd name="T5" fmla="*/ 80 h 93"/>
                  <a:gd name="T6" fmla="*/ 10 w 34"/>
                  <a:gd name="T7" fmla="*/ 11 h 93"/>
                  <a:gd name="T8" fmla="*/ 24 w 34"/>
                  <a:gd name="T9" fmla="*/ 1 h 93"/>
                  <a:gd name="T10" fmla="*/ 34 w 34"/>
                  <a:gd name="T11" fmla="*/ 14 h 93"/>
                  <a:gd name="T12" fmla="*/ 24 w 34"/>
                  <a:gd name="T13" fmla="*/ 83 h 93"/>
                  <a:gd name="T14" fmla="*/ 13 w 34"/>
                  <a:gd name="T15" fmla="*/ 93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 h="93">
                    <a:moveTo>
                      <a:pt x="13" y="93"/>
                    </a:moveTo>
                    <a:cubicBezTo>
                      <a:pt x="12" y="93"/>
                      <a:pt x="12" y="93"/>
                      <a:pt x="11" y="93"/>
                    </a:cubicBezTo>
                    <a:cubicBezTo>
                      <a:pt x="5" y="92"/>
                      <a:pt x="0" y="86"/>
                      <a:pt x="1" y="80"/>
                    </a:cubicBezTo>
                    <a:cubicBezTo>
                      <a:pt x="10" y="11"/>
                      <a:pt x="10" y="11"/>
                      <a:pt x="10" y="11"/>
                    </a:cubicBezTo>
                    <a:cubicBezTo>
                      <a:pt x="11" y="4"/>
                      <a:pt x="17" y="0"/>
                      <a:pt x="24" y="1"/>
                    </a:cubicBezTo>
                    <a:cubicBezTo>
                      <a:pt x="30" y="2"/>
                      <a:pt x="34" y="7"/>
                      <a:pt x="34" y="14"/>
                    </a:cubicBezTo>
                    <a:cubicBezTo>
                      <a:pt x="24" y="83"/>
                      <a:pt x="24" y="83"/>
                      <a:pt x="24" y="83"/>
                    </a:cubicBezTo>
                    <a:cubicBezTo>
                      <a:pt x="24" y="89"/>
                      <a:pt x="19" y="93"/>
                      <a:pt x="13" y="93"/>
                    </a:cubicBezTo>
                    <a:close/>
                  </a:path>
                </a:pathLst>
              </a:custGeom>
              <a:solidFill>
                <a:srgbClr val="9F4C1F"/>
              </a:solidFill>
              <a:ln>
                <a:noFill/>
              </a:ln>
            </p:spPr>
            <p:txBody>
              <a:bodyPr vert="horz" wrap="square" lIns="91440" tIns="45720" rIns="91440" bIns="45720" numCol="1" anchor="t" anchorCtr="0" compatLnSpc="1"/>
              <a:lstStyle/>
              <a:p>
                <a:endParaRPr lang="en-US"/>
              </a:p>
            </p:txBody>
          </p:sp>
          <p:sp>
            <p:nvSpPr>
              <p:cNvPr id="69" name="Freeform 207"/>
              <p:cNvSpPr/>
              <p:nvPr/>
            </p:nvSpPr>
            <p:spPr bwMode="auto">
              <a:xfrm>
                <a:off x="5041901" y="2178050"/>
                <a:ext cx="168275" cy="285750"/>
              </a:xfrm>
              <a:custGeom>
                <a:avLst/>
                <a:gdLst>
                  <a:gd name="T0" fmla="*/ 13 w 53"/>
                  <a:gd name="T1" fmla="*/ 90 h 90"/>
                  <a:gd name="T2" fmla="*/ 9 w 53"/>
                  <a:gd name="T3" fmla="*/ 89 h 90"/>
                  <a:gd name="T4" fmla="*/ 2 w 53"/>
                  <a:gd name="T5" fmla="*/ 73 h 90"/>
                  <a:gd name="T6" fmla="*/ 29 w 53"/>
                  <a:gd name="T7" fmla="*/ 9 h 90"/>
                  <a:gd name="T8" fmla="*/ 44 w 53"/>
                  <a:gd name="T9" fmla="*/ 3 h 90"/>
                  <a:gd name="T10" fmla="*/ 50 w 53"/>
                  <a:gd name="T11" fmla="*/ 18 h 90"/>
                  <a:gd name="T12" fmla="*/ 24 w 53"/>
                  <a:gd name="T13" fmla="*/ 82 h 90"/>
                  <a:gd name="T14" fmla="*/ 13 w 53"/>
                  <a:gd name="T15" fmla="*/ 90 h 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 h="90">
                    <a:moveTo>
                      <a:pt x="13" y="90"/>
                    </a:moveTo>
                    <a:cubicBezTo>
                      <a:pt x="11" y="90"/>
                      <a:pt x="10" y="89"/>
                      <a:pt x="9" y="89"/>
                    </a:cubicBezTo>
                    <a:cubicBezTo>
                      <a:pt x="3" y="86"/>
                      <a:pt x="0" y="79"/>
                      <a:pt x="2" y="73"/>
                    </a:cubicBezTo>
                    <a:cubicBezTo>
                      <a:pt x="29" y="9"/>
                      <a:pt x="29" y="9"/>
                      <a:pt x="29" y="9"/>
                    </a:cubicBezTo>
                    <a:cubicBezTo>
                      <a:pt x="31" y="3"/>
                      <a:pt x="38" y="0"/>
                      <a:pt x="44" y="3"/>
                    </a:cubicBezTo>
                    <a:cubicBezTo>
                      <a:pt x="50" y="5"/>
                      <a:pt x="53" y="12"/>
                      <a:pt x="50" y="18"/>
                    </a:cubicBezTo>
                    <a:cubicBezTo>
                      <a:pt x="24" y="82"/>
                      <a:pt x="24" y="82"/>
                      <a:pt x="24" y="82"/>
                    </a:cubicBezTo>
                    <a:cubicBezTo>
                      <a:pt x="22" y="87"/>
                      <a:pt x="18" y="90"/>
                      <a:pt x="13" y="90"/>
                    </a:cubicBezTo>
                    <a:close/>
                  </a:path>
                </a:pathLst>
              </a:custGeom>
              <a:solidFill>
                <a:srgbClr val="9F4C1F"/>
              </a:solidFill>
              <a:ln>
                <a:noFill/>
              </a:ln>
            </p:spPr>
            <p:txBody>
              <a:bodyPr vert="horz" wrap="square" lIns="91440" tIns="45720" rIns="91440" bIns="45720" numCol="1" anchor="t" anchorCtr="0" compatLnSpc="1"/>
              <a:lstStyle/>
              <a:p>
                <a:endParaRPr lang="en-US"/>
              </a:p>
            </p:txBody>
          </p:sp>
          <p:sp>
            <p:nvSpPr>
              <p:cNvPr id="70" name="Freeform 208"/>
              <p:cNvSpPr/>
              <p:nvPr/>
            </p:nvSpPr>
            <p:spPr bwMode="auto">
              <a:xfrm>
                <a:off x="5343526" y="2381250"/>
                <a:ext cx="219075" cy="254000"/>
              </a:xfrm>
              <a:custGeom>
                <a:avLst/>
                <a:gdLst>
                  <a:gd name="T0" fmla="*/ 13 w 69"/>
                  <a:gd name="T1" fmla="*/ 80 h 80"/>
                  <a:gd name="T2" fmla="*/ 6 w 69"/>
                  <a:gd name="T3" fmla="*/ 78 h 80"/>
                  <a:gd name="T4" fmla="*/ 4 w 69"/>
                  <a:gd name="T5" fmla="*/ 62 h 80"/>
                  <a:gd name="T6" fmla="*/ 46 w 69"/>
                  <a:gd name="T7" fmla="*/ 6 h 80"/>
                  <a:gd name="T8" fmla="*/ 63 w 69"/>
                  <a:gd name="T9" fmla="*/ 4 h 80"/>
                  <a:gd name="T10" fmla="*/ 65 w 69"/>
                  <a:gd name="T11" fmla="*/ 21 h 80"/>
                  <a:gd name="T12" fmla="*/ 22 w 69"/>
                  <a:gd name="T13" fmla="*/ 76 h 80"/>
                  <a:gd name="T14" fmla="*/ 13 w 69"/>
                  <a:gd name="T15" fmla="*/ 8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 h="80">
                    <a:moveTo>
                      <a:pt x="13" y="80"/>
                    </a:moveTo>
                    <a:cubicBezTo>
                      <a:pt x="11" y="80"/>
                      <a:pt x="8" y="80"/>
                      <a:pt x="6" y="78"/>
                    </a:cubicBezTo>
                    <a:cubicBezTo>
                      <a:pt x="1" y="74"/>
                      <a:pt x="0" y="67"/>
                      <a:pt x="4" y="62"/>
                    </a:cubicBezTo>
                    <a:cubicBezTo>
                      <a:pt x="46" y="6"/>
                      <a:pt x="46" y="6"/>
                      <a:pt x="46" y="6"/>
                    </a:cubicBezTo>
                    <a:cubicBezTo>
                      <a:pt x="50" y="1"/>
                      <a:pt x="58" y="0"/>
                      <a:pt x="63" y="4"/>
                    </a:cubicBezTo>
                    <a:cubicBezTo>
                      <a:pt x="68" y="8"/>
                      <a:pt x="69" y="15"/>
                      <a:pt x="65" y="21"/>
                    </a:cubicBezTo>
                    <a:cubicBezTo>
                      <a:pt x="22" y="76"/>
                      <a:pt x="22" y="76"/>
                      <a:pt x="22" y="76"/>
                    </a:cubicBezTo>
                    <a:cubicBezTo>
                      <a:pt x="20" y="79"/>
                      <a:pt x="17" y="80"/>
                      <a:pt x="13" y="80"/>
                    </a:cubicBezTo>
                    <a:close/>
                  </a:path>
                </a:pathLst>
              </a:custGeom>
              <a:solidFill>
                <a:srgbClr val="9F4C1F"/>
              </a:solidFill>
              <a:ln>
                <a:noFill/>
              </a:ln>
            </p:spPr>
            <p:txBody>
              <a:bodyPr vert="horz" wrap="square" lIns="91440" tIns="45720" rIns="91440" bIns="45720" numCol="1" anchor="t" anchorCtr="0" compatLnSpc="1"/>
              <a:lstStyle/>
              <a:p>
                <a:endParaRPr lang="en-US"/>
              </a:p>
            </p:txBody>
          </p:sp>
          <p:sp>
            <p:nvSpPr>
              <p:cNvPr id="71" name="Freeform 209"/>
              <p:cNvSpPr/>
              <p:nvPr/>
            </p:nvSpPr>
            <p:spPr bwMode="auto">
              <a:xfrm>
                <a:off x="5591176" y="2670175"/>
                <a:ext cx="257175" cy="212725"/>
              </a:xfrm>
              <a:custGeom>
                <a:avLst/>
                <a:gdLst>
                  <a:gd name="T0" fmla="*/ 13 w 81"/>
                  <a:gd name="T1" fmla="*/ 67 h 67"/>
                  <a:gd name="T2" fmla="*/ 3 w 81"/>
                  <a:gd name="T3" fmla="*/ 63 h 67"/>
                  <a:gd name="T4" fmla="*/ 6 w 81"/>
                  <a:gd name="T5" fmla="*/ 46 h 67"/>
                  <a:gd name="T6" fmla="*/ 61 w 81"/>
                  <a:gd name="T7" fmla="*/ 4 h 67"/>
                  <a:gd name="T8" fmla="*/ 77 w 81"/>
                  <a:gd name="T9" fmla="*/ 6 h 67"/>
                  <a:gd name="T10" fmla="*/ 75 w 81"/>
                  <a:gd name="T11" fmla="*/ 22 h 67"/>
                  <a:gd name="T12" fmla="*/ 20 w 81"/>
                  <a:gd name="T13" fmla="*/ 65 h 67"/>
                  <a:gd name="T14" fmla="*/ 13 w 81"/>
                  <a:gd name="T15" fmla="*/ 67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1" h="67">
                    <a:moveTo>
                      <a:pt x="13" y="67"/>
                    </a:moveTo>
                    <a:cubicBezTo>
                      <a:pt x="9" y="67"/>
                      <a:pt x="6" y="66"/>
                      <a:pt x="3" y="63"/>
                    </a:cubicBezTo>
                    <a:cubicBezTo>
                      <a:pt x="0" y="57"/>
                      <a:pt x="0" y="50"/>
                      <a:pt x="6" y="46"/>
                    </a:cubicBezTo>
                    <a:cubicBezTo>
                      <a:pt x="61" y="4"/>
                      <a:pt x="61" y="4"/>
                      <a:pt x="61" y="4"/>
                    </a:cubicBezTo>
                    <a:cubicBezTo>
                      <a:pt x="66" y="0"/>
                      <a:pt x="73" y="1"/>
                      <a:pt x="77" y="6"/>
                    </a:cubicBezTo>
                    <a:cubicBezTo>
                      <a:pt x="81" y="11"/>
                      <a:pt x="80" y="18"/>
                      <a:pt x="75" y="22"/>
                    </a:cubicBezTo>
                    <a:cubicBezTo>
                      <a:pt x="20" y="65"/>
                      <a:pt x="20" y="65"/>
                      <a:pt x="20" y="65"/>
                    </a:cubicBezTo>
                    <a:cubicBezTo>
                      <a:pt x="18" y="66"/>
                      <a:pt x="15" y="67"/>
                      <a:pt x="13" y="67"/>
                    </a:cubicBezTo>
                    <a:close/>
                  </a:path>
                </a:pathLst>
              </a:custGeom>
              <a:solidFill>
                <a:srgbClr val="9F4C1F"/>
              </a:solidFill>
              <a:ln>
                <a:noFill/>
              </a:ln>
            </p:spPr>
            <p:txBody>
              <a:bodyPr vert="horz" wrap="square" lIns="91440" tIns="45720" rIns="91440" bIns="45720" numCol="1" anchor="t" anchorCtr="0" compatLnSpc="1"/>
              <a:lstStyle/>
              <a:p>
                <a:endParaRPr lang="en-US"/>
              </a:p>
            </p:txBody>
          </p:sp>
          <p:sp>
            <p:nvSpPr>
              <p:cNvPr id="72" name="Freeform 210"/>
              <p:cNvSpPr/>
              <p:nvPr/>
            </p:nvSpPr>
            <p:spPr bwMode="auto">
              <a:xfrm>
                <a:off x="5762626" y="3022600"/>
                <a:ext cx="288925" cy="161925"/>
              </a:xfrm>
              <a:custGeom>
                <a:avLst/>
                <a:gdLst>
                  <a:gd name="T0" fmla="*/ 14 w 91"/>
                  <a:gd name="T1" fmla="*/ 51 h 51"/>
                  <a:gd name="T2" fmla="*/ 3 w 91"/>
                  <a:gd name="T3" fmla="*/ 44 h 51"/>
                  <a:gd name="T4" fmla="*/ 9 w 91"/>
                  <a:gd name="T5" fmla="*/ 29 h 51"/>
                  <a:gd name="T6" fmla="*/ 74 w 91"/>
                  <a:gd name="T7" fmla="*/ 2 h 51"/>
                  <a:gd name="T8" fmla="*/ 89 w 91"/>
                  <a:gd name="T9" fmla="*/ 8 h 51"/>
                  <a:gd name="T10" fmla="*/ 83 w 91"/>
                  <a:gd name="T11" fmla="*/ 24 h 51"/>
                  <a:gd name="T12" fmla="*/ 18 w 91"/>
                  <a:gd name="T13" fmla="*/ 50 h 51"/>
                  <a:gd name="T14" fmla="*/ 14 w 91"/>
                  <a:gd name="T15" fmla="*/ 51 h 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1" h="51">
                    <a:moveTo>
                      <a:pt x="14" y="51"/>
                    </a:moveTo>
                    <a:cubicBezTo>
                      <a:pt x="9" y="51"/>
                      <a:pt x="5" y="48"/>
                      <a:pt x="3" y="44"/>
                    </a:cubicBezTo>
                    <a:cubicBezTo>
                      <a:pt x="0" y="38"/>
                      <a:pt x="3" y="31"/>
                      <a:pt x="9" y="29"/>
                    </a:cubicBezTo>
                    <a:cubicBezTo>
                      <a:pt x="74" y="2"/>
                      <a:pt x="74" y="2"/>
                      <a:pt x="74" y="2"/>
                    </a:cubicBezTo>
                    <a:cubicBezTo>
                      <a:pt x="80" y="0"/>
                      <a:pt x="86" y="2"/>
                      <a:pt x="89" y="8"/>
                    </a:cubicBezTo>
                    <a:cubicBezTo>
                      <a:pt x="91" y="14"/>
                      <a:pt x="88" y="21"/>
                      <a:pt x="83" y="24"/>
                    </a:cubicBezTo>
                    <a:cubicBezTo>
                      <a:pt x="18" y="50"/>
                      <a:pt x="18" y="50"/>
                      <a:pt x="18" y="50"/>
                    </a:cubicBezTo>
                    <a:cubicBezTo>
                      <a:pt x="17" y="51"/>
                      <a:pt x="15" y="51"/>
                      <a:pt x="14" y="51"/>
                    </a:cubicBezTo>
                    <a:close/>
                  </a:path>
                </a:pathLst>
              </a:custGeom>
              <a:solidFill>
                <a:srgbClr val="9F4C1F"/>
              </a:solidFill>
              <a:ln>
                <a:noFill/>
              </a:ln>
            </p:spPr>
            <p:txBody>
              <a:bodyPr vert="horz" wrap="square" lIns="91440" tIns="45720" rIns="91440" bIns="45720" numCol="1" anchor="t" anchorCtr="0" compatLnSpc="1"/>
              <a:lstStyle/>
              <a:p>
                <a:endParaRPr lang="en-US"/>
              </a:p>
            </p:txBody>
          </p:sp>
        </p:grpSp>
        <p:grpSp>
          <p:nvGrpSpPr>
            <p:cNvPr id="73" name="Group 10"/>
            <p:cNvGrpSpPr/>
            <p:nvPr/>
          </p:nvGrpSpPr>
          <p:grpSpPr>
            <a:xfrm>
              <a:off x="10650" y="5213"/>
              <a:ext cx="1280" cy="2385"/>
              <a:chOff x="5343526" y="3416300"/>
              <a:chExt cx="812800" cy="1514475"/>
            </a:xfrm>
          </p:grpSpPr>
          <p:sp>
            <p:nvSpPr>
              <p:cNvPr id="74" name="Freeform 211"/>
              <p:cNvSpPr/>
              <p:nvPr/>
            </p:nvSpPr>
            <p:spPr bwMode="auto">
              <a:xfrm>
                <a:off x="5857876" y="3416300"/>
                <a:ext cx="298450" cy="104775"/>
              </a:xfrm>
              <a:custGeom>
                <a:avLst/>
                <a:gdLst>
                  <a:gd name="T0" fmla="*/ 12 w 94"/>
                  <a:gd name="T1" fmla="*/ 33 h 33"/>
                  <a:gd name="T2" fmla="*/ 0 w 94"/>
                  <a:gd name="T3" fmla="*/ 23 h 33"/>
                  <a:gd name="T4" fmla="*/ 10 w 94"/>
                  <a:gd name="T5" fmla="*/ 10 h 33"/>
                  <a:gd name="T6" fmla="*/ 80 w 94"/>
                  <a:gd name="T7" fmla="*/ 1 h 33"/>
                  <a:gd name="T8" fmla="*/ 93 w 94"/>
                  <a:gd name="T9" fmla="*/ 11 h 33"/>
                  <a:gd name="T10" fmla="*/ 83 w 94"/>
                  <a:gd name="T11" fmla="*/ 24 h 33"/>
                  <a:gd name="T12" fmla="*/ 14 w 94"/>
                  <a:gd name="T13" fmla="*/ 33 h 33"/>
                  <a:gd name="T14" fmla="*/ 12 w 94"/>
                  <a:gd name="T15" fmla="*/ 33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4" h="33">
                    <a:moveTo>
                      <a:pt x="12" y="33"/>
                    </a:moveTo>
                    <a:cubicBezTo>
                      <a:pt x="6" y="33"/>
                      <a:pt x="1" y="29"/>
                      <a:pt x="0" y="23"/>
                    </a:cubicBezTo>
                    <a:cubicBezTo>
                      <a:pt x="0" y="17"/>
                      <a:pt x="4" y="11"/>
                      <a:pt x="10" y="10"/>
                    </a:cubicBezTo>
                    <a:cubicBezTo>
                      <a:pt x="80" y="1"/>
                      <a:pt x="80" y="1"/>
                      <a:pt x="80" y="1"/>
                    </a:cubicBezTo>
                    <a:cubicBezTo>
                      <a:pt x="86" y="0"/>
                      <a:pt x="92" y="5"/>
                      <a:pt x="93" y="11"/>
                    </a:cubicBezTo>
                    <a:cubicBezTo>
                      <a:pt x="94" y="17"/>
                      <a:pt x="89" y="23"/>
                      <a:pt x="83" y="24"/>
                    </a:cubicBezTo>
                    <a:cubicBezTo>
                      <a:pt x="14" y="33"/>
                      <a:pt x="14" y="33"/>
                      <a:pt x="14" y="33"/>
                    </a:cubicBezTo>
                    <a:cubicBezTo>
                      <a:pt x="13" y="33"/>
                      <a:pt x="13" y="33"/>
                      <a:pt x="12" y="33"/>
                    </a:cubicBezTo>
                    <a:close/>
                  </a:path>
                </a:pathLst>
              </a:custGeom>
              <a:solidFill>
                <a:srgbClr val="9F4C1F"/>
              </a:solidFill>
              <a:ln>
                <a:noFill/>
              </a:ln>
            </p:spPr>
            <p:txBody>
              <a:bodyPr vert="horz" wrap="square" lIns="91440" tIns="45720" rIns="91440" bIns="45720" numCol="1" anchor="t" anchorCtr="0" compatLnSpc="1"/>
              <a:lstStyle/>
              <a:p>
                <a:endParaRPr lang="en-US"/>
              </a:p>
            </p:txBody>
          </p:sp>
          <p:sp>
            <p:nvSpPr>
              <p:cNvPr id="75" name="Freeform 212"/>
              <p:cNvSpPr/>
              <p:nvPr/>
            </p:nvSpPr>
            <p:spPr bwMode="auto">
              <a:xfrm>
                <a:off x="5857876" y="3794125"/>
                <a:ext cx="298450" cy="104775"/>
              </a:xfrm>
              <a:custGeom>
                <a:avLst/>
                <a:gdLst>
                  <a:gd name="T0" fmla="*/ 81 w 94"/>
                  <a:gd name="T1" fmla="*/ 33 h 33"/>
                  <a:gd name="T2" fmla="*/ 80 w 94"/>
                  <a:gd name="T3" fmla="*/ 33 h 33"/>
                  <a:gd name="T4" fmla="*/ 10 w 94"/>
                  <a:gd name="T5" fmla="*/ 24 h 33"/>
                  <a:gd name="T6" fmla="*/ 0 w 94"/>
                  <a:gd name="T7" fmla="*/ 11 h 33"/>
                  <a:gd name="T8" fmla="*/ 14 w 94"/>
                  <a:gd name="T9" fmla="*/ 1 h 33"/>
                  <a:gd name="T10" fmla="*/ 83 w 94"/>
                  <a:gd name="T11" fmla="*/ 10 h 33"/>
                  <a:gd name="T12" fmla="*/ 93 w 94"/>
                  <a:gd name="T13" fmla="*/ 23 h 33"/>
                  <a:gd name="T14" fmla="*/ 81 w 94"/>
                  <a:gd name="T15" fmla="*/ 33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4" h="33">
                    <a:moveTo>
                      <a:pt x="81" y="33"/>
                    </a:moveTo>
                    <a:cubicBezTo>
                      <a:pt x="81" y="33"/>
                      <a:pt x="80" y="33"/>
                      <a:pt x="80" y="33"/>
                    </a:cubicBezTo>
                    <a:cubicBezTo>
                      <a:pt x="10" y="24"/>
                      <a:pt x="10" y="24"/>
                      <a:pt x="10" y="24"/>
                    </a:cubicBezTo>
                    <a:cubicBezTo>
                      <a:pt x="4" y="23"/>
                      <a:pt x="0" y="17"/>
                      <a:pt x="0" y="11"/>
                    </a:cubicBezTo>
                    <a:cubicBezTo>
                      <a:pt x="1" y="4"/>
                      <a:pt x="7" y="0"/>
                      <a:pt x="14" y="1"/>
                    </a:cubicBezTo>
                    <a:cubicBezTo>
                      <a:pt x="83" y="10"/>
                      <a:pt x="83" y="10"/>
                      <a:pt x="83" y="10"/>
                    </a:cubicBezTo>
                    <a:cubicBezTo>
                      <a:pt x="89" y="11"/>
                      <a:pt x="94" y="17"/>
                      <a:pt x="93" y="23"/>
                    </a:cubicBezTo>
                    <a:cubicBezTo>
                      <a:pt x="92" y="29"/>
                      <a:pt x="87" y="33"/>
                      <a:pt x="81" y="33"/>
                    </a:cubicBezTo>
                    <a:close/>
                  </a:path>
                </a:pathLst>
              </a:custGeom>
              <a:solidFill>
                <a:srgbClr val="9F4C1F"/>
              </a:solidFill>
              <a:ln>
                <a:noFill/>
              </a:ln>
            </p:spPr>
            <p:txBody>
              <a:bodyPr vert="horz" wrap="square" lIns="91440" tIns="45720" rIns="91440" bIns="45720" numCol="1" anchor="t" anchorCtr="0" compatLnSpc="1"/>
              <a:lstStyle/>
              <a:p>
                <a:endParaRPr lang="en-US"/>
              </a:p>
            </p:txBody>
          </p:sp>
          <p:sp>
            <p:nvSpPr>
              <p:cNvPr id="76" name="Freeform 213"/>
              <p:cNvSpPr/>
              <p:nvPr/>
            </p:nvSpPr>
            <p:spPr bwMode="auto">
              <a:xfrm>
                <a:off x="5762626" y="4127500"/>
                <a:ext cx="288925" cy="165100"/>
              </a:xfrm>
              <a:custGeom>
                <a:avLst/>
                <a:gdLst>
                  <a:gd name="T0" fmla="*/ 78 w 91"/>
                  <a:gd name="T1" fmla="*/ 52 h 52"/>
                  <a:gd name="T2" fmla="*/ 74 w 91"/>
                  <a:gd name="T3" fmla="*/ 51 h 52"/>
                  <a:gd name="T4" fmla="*/ 9 w 91"/>
                  <a:gd name="T5" fmla="*/ 24 h 52"/>
                  <a:gd name="T6" fmla="*/ 3 w 91"/>
                  <a:gd name="T7" fmla="*/ 9 h 52"/>
                  <a:gd name="T8" fmla="*/ 18 w 91"/>
                  <a:gd name="T9" fmla="*/ 3 h 52"/>
                  <a:gd name="T10" fmla="*/ 83 w 91"/>
                  <a:gd name="T11" fmla="*/ 29 h 52"/>
                  <a:gd name="T12" fmla="*/ 89 w 91"/>
                  <a:gd name="T13" fmla="*/ 45 h 52"/>
                  <a:gd name="T14" fmla="*/ 78 w 91"/>
                  <a:gd name="T15" fmla="*/ 52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1" h="52">
                    <a:moveTo>
                      <a:pt x="78" y="52"/>
                    </a:moveTo>
                    <a:cubicBezTo>
                      <a:pt x="77" y="52"/>
                      <a:pt x="75" y="52"/>
                      <a:pt x="74" y="51"/>
                    </a:cubicBezTo>
                    <a:cubicBezTo>
                      <a:pt x="9" y="24"/>
                      <a:pt x="9" y="24"/>
                      <a:pt x="9" y="24"/>
                    </a:cubicBezTo>
                    <a:cubicBezTo>
                      <a:pt x="3" y="22"/>
                      <a:pt x="0" y="15"/>
                      <a:pt x="3" y="9"/>
                    </a:cubicBezTo>
                    <a:cubicBezTo>
                      <a:pt x="5" y="3"/>
                      <a:pt x="12" y="0"/>
                      <a:pt x="18" y="3"/>
                    </a:cubicBezTo>
                    <a:cubicBezTo>
                      <a:pt x="83" y="29"/>
                      <a:pt x="83" y="29"/>
                      <a:pt x="83" y="29"/>
                    </a:cubicBezTo>
                    <a:cubicBezTo>
                      <a:pt x="88" y="32"/>
                      <a:pt x="91" y="39"/>
                      <a:pt x="89" y="45"/>
                    </a:cubicBezTo>
                    <a:cubicBezTo>
                      <a:pt x="87" y="49"/>
                      <a:pt x="83" y="52"/>
                      <a:pt x="78" y="52"/>
                    </a:cubicBezTo>
                    <a:close/>
                  </a:path>
                </a:pathLst>
              </a:custGeom>
              <a:solidFill>
                <a:srgbClr val="9F4C1F"/>
              </a:solidFill>
              <a:ln>
                <a:noFill/>
              </a:ln>
            </p:spPr>
            <p:txBody>
              <a:bodyPr vert="horz" wrap="square" lIns="91440" tIns="45720" rIns="91440" bIns="45720" numCol="1" anchor="t" anchorCtr="0" compatLnSpc="1"/>
              <a:lstStyle/>
              <a:p>
                <a:endParaRPr lang="en-US"/>
              </a:p>
            </p:txBody>
          </p:sp>
          <p:sp>
            <p:nvSpPr>
              <p:cNvPr id="77" name="Freeform 214"/>
              <p:cNvSpPr/>
              <p:nvPr/>
            </p:nvSpPr>
            <p:spPr bwMode="auto">
              <a:xfrm>
                <a:off x="5591176" y="4429125"/>
                <a:ext cx="257175" cy="215900"/>
              </a:xfrm>
              <a:custGeom>
                <a:avLst/>
                <a:gdLst>
                  <a:gd name="T0" fmla="*/ 68 w 81"/>
                  <a:gd name="T1" fmla="*/ 68 h 68"/>
                  <a:gd name="T2" fmla="*/ 61 w 81"/>
                  <a:gd name="T3" fmla="*/ 65 h 68"/>
                  <a:gd name="T4" fmla="*/ 6 w 81"/>
                  <a:gd name="T5" fmla="*/ 23 h 68"/>
                  <a:gd name="T6" fmla="*/ 3 w 81"/>
                  <a:gd name="T7" fmla="*/ 6 h 68"/>
                  <a:gd name="T8" fmla="*/ 20 w 81"/>
                  <a:gd name="T9" fmla="*/ 4 h 68"/>
                  <a:gd name="T10" fmla="*/ 75 w 81"/>
                  <a:gd name="T11" fmla="*/ 47 h 68"/>
                  <a:gd name="T12" fmla="*/ 77 w 81"/>
                  <a:gd name="T13" fmla="*/ 63 h 68"/>
                  <a:gd name="T14" fmla="*/ 68 w 81"/>
                  <a:gd name="T15" fmla="*/ 68 h 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1" h="68">
                    <a:moveTo>
                      <a:pt x="68" y="68"/>
                    </a:moveTo>
                    <a:cubicBezTo>
                      <a:pt x="66" y="68"/>
                      <a:pt x="63" y="67"/>
                      <a:pt x="61" y="65"/>
                    </a:cubicBezTo>
                    <a:cubicBezTo>
                      <a:pt x="6" y="23"/>
                      <a:pt x="6" y="23"/>
                      <a:pt x="6" y="23"/>
                    </a:cubicBezTo>
                    <a:cubicBezTo>
                      <a:pt x="0" y="19"/>
                      <a:pt x="0" y="12"/>
                      <a:pt x="3" y="6"/>
                    </a:cubicBezTo>
                    <a:cubicBezTo>
                      <a:pt x="7" y="1"/>
                      <a:pt x="15" y="0"/>
                      <a:pt x="20" y="4"/>
                    </a:cubicBezTo>
                    <a:cubicBezTo>
                      <a:pt x="75" y="47"/>
                      <a:pt x="75" y="47"/>
                      <a:pt x="75" y="47"/>
                    </a:cubicBezTo>
                    <a:cubicBezTo>
                      <a:pt x="80" y="51"/>
                      <a:pt x="81" y="58"/>
                      <a:pt x="77" y="63"/>
                    </a:cubicBezTo>
                    <a:cubicBezTo>
                      <a:pt x="75" y="66"/>
                      <a:pt x="72" y="68"/>
                      <a:pt x="68" y="68"/>
                    </a:cubicBezTo>
                    <a:close/>
                  </a:path>
                </a:pathLst>
              </a:custGeom>
              <a:solidFill>
                <a:srgbClr val="9F4C1F"/>
              </a:solidFill>
              <a:ln>
                <a:noFill/>
              </a:ln>
            </p:spPr>
            <p:txBody>
              <a:bodyPr vert="horz" wrap="square" lIns="91440" tIns="45720" rIns="91440" bIns="45720" numCol="1" anchor="t" anchorCtr="0" compatLnSpc="1"/>
              <a:lstStyle/>
              <a:p>
                <a:endParaRPr lang="en-US"/>
              </a:p>
            </p:txBody>
          </p:sp>
          <p:sp>
            <p:nvSpPr>
              <p:cNvPr id="78" name="Freeform 215"/>
              <p:cNvSpPr/>
              <p:nvPr/>
            </p:nvSpPr>
            <p:spPr bwMode="auto">
              <a:xfrm>
                <a:off x="5343526" y="4676775"/>
                <a:ext cx="219075" cy="254000"/>
              </a:xfrm>
              <a:custGeom>
                <a:avLst/>
                <a:gdLst>
                  <a:gd name="T0" fmla="*/ 56 w 69"/>
                  <a:gd name="T1" fmla="*/ 80 h 80"/>
                  <a:gd name="T2" fmla="*/ 46 w 69"/>
                  <a:gd name="T3" fmla="*/ 76 h 80"/>
                  <a:gd name="T4" fmla="*/ 4 w 69"/>
                  <a:gd name="T5" fmla="*/ 20 h 80"/>
                  <a:gd name="T6" fmla="*/ 6 w 69"/>
                  <a:gd name="T7" fmla="*/ 4 h 80"/>
                  <a:gd name="T8" fmla="*/ 22 w 69"/>
                  <a:gd name="T9" fmla="*/ 6 h 80"/>
                  <a:gd name="T10" fmla="*/ 65 w 69"/>
                  <a:gd name="T11" fmla="*/ 61 h 80"/>
                  <a:gd name="T12" fmla="*/ 63 w 69"/>
                  <a:gd name="T13" fmla="*/ 78 h 80"/>
                  <a:gd name="T14" fmla="*/ 56 w 69"/>
                  <a:gd name="T15" fmla="*/ 8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 h="80">
                    <a:moveTo>
                      <a:pt x="56" y="80"/>
                    </a:moveTo>
                    <a:cubicBezTo>
                      <a:pt x="52" y="80"/>
                      <a:pt x="49" y="79"/>
                      <a:pt x="46" y="76"/>
                    </a:cubicBezTo>
                    <a:cubicBezTo>
                      <a:pt x="4" y="20"/>
                      <a:pt x="4" y="20"/>
                      <a:pt x="4" y="20"/>
                    </a:cubicBezTo>
                    <a:cubicBezTo>
                      <a:pt x="0" y="15"/>
                      <a:pt x="1" y="8"/>
                      <a:pt x="6" y="4"/>
                    </a:cubicBezTo>
                    <a:cubicBezTo>
                      <a:pt x="11" y="0"/>
                      <a:pt x="18" y="1"/>
                      <a:pt x="22" y="6"/>
                    </a:cubicBezTo>
                    <a:cubicBezTo>
                      <a:pt x="65" y="61"/>
                      <a:pt x="65" y="61"/>
                      <a:pt x="65" y="61"/>
                    </a:cubicBezTo>
                    <a:cubicBezTo>
                      <a:pt x="69" y="67"/>
                      <a:pt x="68" y="74"/>
                      <a:pt x="63" y="78"/>
                    </a:cubicBezTo>
                    <a:cubicBezTo>
                      <a:pt x="61" y="79"/>
                      <a:pt x="58" y="80"/>
                      <a:pt x="56" y="80"/>
                    </a:cubicBezTo>
                    <a:close/>
                  </a:path>
                </a:pathLst>
              </a:custGeom>
              <a:solidFill>
                <a:srgbClr val="9F4C1F"/>
              </a:solidFill>
              <a:ln>
                <a:noFill/>
              </a:ln>
            </p:spPr>
            <p:txBody>
              <a:bodyPr vert="horz" wrap="square" lIns="91440" tIns="45720" rIns="91440" bIns="45720" numCol="1" anchor="t" anchorCtr="0" compatLnSpc="1"/>
              <a:lstStyle/>
              <a:p>
                <a:endParaRPr lang="en-US"/>
              </a:p>
            </p:txBody>
          </p:sp>
        </p:grpSp>
        <p:grpSp>
          <p:nvGrpSpPr>
            <p:cNvPr id="15" name="Group 10"/>
            <p:cNvGrpSpPr/>
            <p:nvPr/>
          </p:nvGrpSpPr>
          <p:grpSpPr>
            <a:xfrm rot="4440000">
              <a:off x="8945" y="6815"/>
              <a:ext cx="890" cy="1935"/>
              <a:chOff x="5591176" y="3416300"/>
              <a:chExt cx="565150" cy="1228725"/>
            </a:xfrm>
          </p:grpSpPr>
          <p:sp>
            <p:nvSpPr>
              <p:cNvPr id="16" name="Freeform 211"/>
              <p:cNvSpPr/>
              <p:nvPr/>
            </p:nvSpPr>
            <p:spPr bwMode="auto">
              <a:xfrm>
                <a:off x="5857876" y="3416300"/>
                <a:ext cx="298450" cy="104775"/>
              </a:xfrm>
              <a:custGeom>
                <a:avLst/>
                <a:gdLst>
                  <a:gd name="T0" fmla="*/ 12 w 94"/>
                  <a:gd name="T1" fmla="*/ 33 h 33"/>
                  <a:gd name="T2" fmla="*/ 0 w 94"/>
                  <a:gd name="T3" fmla="*/ 23 h 33"/>
                  <a:gd name="T4" fmla="*/ 10 w 94"/>
                  <a:gd name="T5" fmla="*/ 10 h 33"/>
                  <a:gd name="T6" fmla="*/ 80 w 94"/>
                  <a:gd name="T7" fmla="*/ 1 h 33"/>
                  <a:gd name="T8" fmla="*/ 93 w 94"/>
                  <a:gd name="T9" fmla="*/ 11 h 33"/>
                  <a:gd name="T10" fmla="*/ 83 w 94"/>
                  <a:gd name="T11" fmla="*/ 24 h 33"/>
                  <a:gd name="T12" fmla="*/ 14 w 94"/>
                  <a:gd name="T13" fmla="*/ 33 h 33"/>
                  <a:gd name="T14" fmla="*/ 12 w 94"/>
                  <a:gd name="T15" fmla="*/ 33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4" h="33">
                    <a:moveTo>
                      <a:pt x="12" y="33"/>
                    </a:moveTo>
                    <a:cubicBezTo>
                      <a:pt x="6" y="33"/>
                      <a:pt x="1" y="29"/>
                      <a:pt x="0" y="23"/>
                    </a:cubicBezTo>
                    <a:cubicBezTo>
                      <a:pt x="0" y="17"/>
                      <a:pt x="4" y="11"/>
                      <a:pt x="10" y="10"/>
                    </a:cubicBezTo>
                    <a:cubicBezTo>
                      <a:pt x="80" y="1"/>
                      <a:pt x="80" y="1"/>
                      <a:pt x="80" y="1"/>
                    </a:cubicBezTo>
                    <a:cubicBezTo>
                      <a:pt x="86" y="0"/>
                      <a:pt x="92" y="5"/>
                      <a:pt x="93" y="11"/>
                    </a:cubicBezTo>
                    <a:cubicBezTo>
                      <a:pt x="94" y="17"/>
                      <a:pt x="89" y="23"/>
                      <a:pt x="83" y="24"/>
                    </a:cubicBezTo>
                    <a:cubicBezTo>
                      <a:pt x="14" y="33"/>
                      <a:pt x="14" y="33"/>
                      <a:pt x="14" y="33"/>
                    </a:cubicBezTo>
                    <a:cubicBezTo>
                      <a:pt x="13" y="33"/>
                      <a:pt x="13" y="33"/>
                      <a:pt x="12" y="33"/>
                    </a:cubicBezTo>
                    <a:close/>
                  </a:path>
                </a:pathLst>
              </a:custGeom>
              <a:solidFill>
                <a:srgbClr val="9F4C1F"/>
              </a:solidFill>
              <a:ln>
                <a:noFill/>
              </a:ln>
            </p:spPr>
            <p:txBody>
              <a:bodyPr vert="horz" wrap="square" lIns="91440" tIns="45720" rIns="91440" bIns="45720" numCol="1" anchor="t" anchorCtr="0" compatLnSpc="1"/>
              <a:lstStyle/>
              <a:p>
                <a:endParaRPr lang="en-US"/>
              </a:p>
            </p:txBody>
          </p:sp>
          <p:sp>
            <p:nvSpPr>
              <p:cNvPr id="17" name="Freeform 212"/>
              <p:cNvSpPr/>
              <p:nvPr/>
            </p:nvSpPr>
            <p:spPr bwMode="auto">
              <a:xfrm>
                <a:off x="5857876" y="3794125"/>
                <a:ext cx="298450" cy="104775"/>
              </a:xfrm>
              <a:custGeom>
                <a:avLst/>
                <a:gdLst>
                  <a:gd name="T0" fmla="*/ 81 w 94"/>
                  <a:gd name="T1" fmla="*/ 33 h 33"/>
                  <a:gd name="T2" fmla="*/ 80 w 94"/>
                  <a:gd name="T3" fmla="*/ 33 h 33"/>
                  <a:gd name="T4" fmla="*/ 10 w 94"/>
                  <a:gd name="T5" fmla="*/ 24 h 33"/>
                  <a:gd name="T6" fmla="*/ 0 w 94"/>
                  <a:gd name="T7" fmla="*/ 11 h 33"/>
                  <a:gd name="T8" fmla="*/ 14 w 94"/>
                  <a:gd name="T9" fmla="*/ 1 h 33"/>
                  <a:gd name="T10" fmla="*/ 83 w 94"/>
                  <a:gd name="T11" fmla="*/ 10 h 33"/>
                  <a:gd name="T12" fmla="*/ 93 w 94"/>
                  <a:gd name="T13" fmla="*/ 23 h 33"/>
                  <a:gd name="T14" fmla="*/ 81 w 94"/>
                  <a:gd name="T15" fmla="*/ 33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4" h="33">
                    <a:moveTo>
                      <a:pt x="81" y="33"/>
                    </a:moveTo>
                    <a:cubicBezTo>
                      <a:pt x="81" y="33"/>
                      <a:pt x="80" y="33"/>
                      <a:pt x="80" y="33"/>
                    </a:cubicBezTo>
                    <a:cubicBezTo>
                      <a:pt x="10" y="24"/>
                      <a:pt x="10" y="24"/>
                      <a:pt x="10" y="24"/>
                    </a:cubicBezTo>
                    <a:cubicBezTo>
                      <a:pt x="4" y="23"/>
                      <a:pt x="0" y="17"/>
                      <a:pt x="0" y="11"/>
                    </a:cubicBezTo>
                    <a:cubicBezTo>
                      <a:pt x="1" y="4"/>
                      <a:pt x="7" y="0"/>
                      <a:pt x="14" y="1"/>
                    </a:cubicBezTo>
                    <a:cubicBezTo>
                      <a:pt x="83" y="10"/>
                      <a:pt x="83" y="10"/>
                      <a:pt x="83" y="10"/>
                    </a:cubicBezTo>
                    <a:cubicBezTo>
                      <a:pt x="89" y="11"/>
                      <a:pt x="94" y="17"/>
                      <a:pt x="93" y="23"/>
                    </a:cubicBezTo>
                    <a:cubicBezTo>
                      <a:pt x="92" y="29"/>
                      <a:pt x="87" y="33"/>
                      <a:pt x="81" y="33"/>
                    </a:cubicBezTo>
                    <a:close/>
                  </a:path>
                </a:pathLst>
              </a:custGeom>
              <a:solidFill>
                <a:srgbClr val="9F4C1F"/>
              </a:solidFill>
              <a:ln>
                <a:noFill/>
              </a:ln>
            </p:spPr>
            <p:txBody>
              <a:bodyPr vert="horz" wrap="square" lIns="91440" tIns="45720" rIns="91440" bIns="45720" numCol="1" anchor="t" anchorCtr="0" compatLnSpc="1"/>
              <a:lstStyle/>
              <a:p>
                <a:endParaRPr lang="en-US"/>
              </a:p>
            </p:txBody>
          </p:sp>
          <p:sp>
            <p:nvSpPr>
              <p:cNvPr id="18" name="Freeform 213"/>
              <p:cNvSpPr/>
              <p:nvPr/>
            </p:nvSpPr>
            <p:spPr bwMode="auto">
              <a:xfrm>
                <a:off x="5762626" y="4127500"/>
                <a:ext cx="288925" cy="165100"/>
              </a:xfrm>
              <a:custGeom>
                <a:avLst/>
                <a:gdLst>
                  <a:gd name="T0" fmla="*/ 78 w 91"/>
                  <a:gd name="T1" fmla="*/ 52 h 52"/>
                  <a:gd name="T2" fmla="*/ 74 w 91"/>
                  <a:gd name="T3" fmla="*/ 51 h 52"/>
                  <a:gd name="T4" fmla="*/ 9 w 91"/>
                  <a:gd name="T5" fmla="*/ 24 h 52"/>
                  <a:gd name="T6" fmla="*/ 3 w 91"/>
                  <a:gd name="T7" fmla="*/ 9 h 52"/>
                  <a:gd name="T8" fmla="*/ 18 w 91"/>
                  <a:gd name="T9" fmla="*/ 3 h 52"/>
                  <a:gd name="T10" fmla="*/ 83 w 91"/>
                  <a:gd name="T11" fmla="*/ 29 h 52"/>
                  <a:gd name="T12" fmla="*/ 89 w 91"/>
                  <a:gd name="T13" fmla="*/ 45 h 52"/>
                  <a:gd name="T14" fmla="*/ 78 w 91"/>
                  <a:gd name="T15" fmla="*/ 52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1" h="52">
                    <a:moveTo>
                      <a:pt x="78" y="52"/>
                    </a:moveTo>
                    <a:cubicBezTo>
                      <a:pt x="77" y="52"/>
                      <a:pt x="75" y="52"/>
                      <a:pt x="74" y="51"/>
                    </a:cubicBezTo>
                    <a:cubicBezTo>
                      <a:pt x="9" y="24"/>
                      <a:pt x="9" y="24"/>
                      <a:pt x="9" y="24"/>
                    </a:cubicBezTo>
                    <a:cubicBezTo>
                      <a:pt x="3" y="22"/>
                      <a:pt x="0" y="15"/>
                      <a:pt x="3" y="9"/>
                    </a:cubicBezTo>
                    <a:cubicBezTo>
                      <a:pt x="5" y="3"/>
                      <a:pt x="12" y="0"/>
                      <a:pt x="18" y="3"/>
                    </a:cubicBezTo>
                    <a:cubicBezTo>
                      <a:pt x="83" y="29"/>
                      <a:pt x="83" y="29"/>
                      <a:pt x="83" y="29"/>
                    </a:cubicBezTo>
                    <a:cubicBezTo>
                      <a:pt x="88" y="32"/>
                      <a:pt x="91" y="39"/>
                      <a:pt x="89" y="45"/>
                    </a:cubicBezTo>
                    <a:cubicBezTo>
                      <a:pt x="87" y="49"/>
                      <a:pt x="83" y="52"/>
                      <a:pt x="78" y="52"/>
                    </a:cubicBezTo>
                    <a:close/>
                  </a:path>
                </a:pathLst>
              </a:custGeom>
              <a:solidFill>
                <a:srgbClr val="9F4C1F"/>
              </a:solidFill>
              <a:ln>
                <a:noFill/>
              </a:ln>
            </p:spPr>
            <p:txBody>
              <a:bodyPr vert="horz" wrap="square" lIns="91440" tIns="45720" rIns="91440" bIns="45720" numCol="1" anchor="t" anchorCtr="0" compatLnSpc="1"/>
              <a:lstStyle/>
              <a:p>
                <a:endParaRPr lang="en-US"/>
              </a:p>
            </p:txBody>
          </p:sp>
          <p:sp>
            <p:nvSpPr>
              <p:cNvPr id="19" name="Freeform 214"/>
              <p:cNvSpPr/>
              <p:nvPr/>
            </p:nvSpPr>
            <p:spPr bwMode="auto">
              <a:xfrm>
                <a:off x="5591176" y="4429125"/>
                <a:ext cx="257175" cy="215900"/>
              </a:xfrm>
              <a:custGeom>
                <a:avLst/>
                <a:gdLst>
                  <a:gd name="T0" fmla="*/ 68 w 81"/>
                  <a:gd name="T1" fmla="*/ 68 h 68"/>
                  <a:gd name="T2" fmla="*/ 61 w 81"/>
                  <a:gd name="T3" fmla="*/ 65 h 68"/>
                  <a:gd name="T4" fmla="*/ 6 w 81"/>
                  <a:gd name="T5" fmla="*/ 23 h 68"/>
                  <a:gd name="T6" fmla="*/ 3 w 81"/>
                  <a:gd name="T7" fmla="*/ 6 h 68"/>
                  <a:gd name="T8" fmla="*/ 20 w 81"/>
                  <a:gd name="T9" fmla="*/ 4 h 68"/>
                  <a:gd name="T10" fmla="*/ 75 w 81"/>
                  <a:gd name="T11" fmla="*/ 47 h 68"/>
                  <a:gd name="T12" fmla="*/ 77 w 81"/>
                  <a:gd name="T13" fmla="*/ 63 h 68"/>
                  <a:gd name="T14" fmla="*/ 68 w 81"/>
                  <a:gd name="T15" fmla="*/ 68 h 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1" h="68">
                    <a:moveTo>
                      <a:pt x="68" y="68"/>
                    </a:moveTo>
                    <a:cubicBezTo>
                      <a:pt x="66" y="68"/>
                      <a:pt x="63" y="67"/>
                      <a:pt x="61" y="65"/>
                    </a:cubicBezTo>
                    <a:cubicBezTo>
                      <a:pt x="6" y="23"/>
                      <a:pt x="6" y="23"/>
                      <a:pt x="6" y="23"/>
                    </a:cubicBezTo>
                    <a:cubicBezTo>
                      <a:pt x="0" y="19"/>
                      <a:pt x="0" y="12"/>
                      <a:pt x="3" y="6"/>
                    </a:cubicBezTo>
                    <a:cubicBezTo>
                      <a:pt x="7" y="1"/>
                      <a:pt x="15" y="0"/>
                      <a:pt x="20" y="4"/>
                    </a:cubicBezTo>
                    <a:cubicBezTo>
                      <a:pt x="75" y="47"/>
                      <a:pt x="75" y="47"/>
                      <a:pt x="75" y="47"/>
                    </a:cubicBezTo>
                    <a:cubicBezTo>
                      <a:pt x="80" y="51"/>
                      <a:pt x="81" y="58"/>
                      <a:pt x="77" y="63"/>
                    </a:cubicBezTo>
                    <a:cubicBezTo>
                      <a:pt x="75" y="66"/>
                      <a:pt x="72" y="68"/>
                      <a:pt x="68" y="68"/>
                    </a:cubicBezTo>
                    <a:close/>
                  </a:path>
                </a:pathLst>
              </a:custGeom>
              <a:solidFill>
                <a:srgbClr val="9F4C1F"/>
              </a:solidFill>
              <a:ln>
                <a:noFill/>
              </a:ln>
            </p:spPr>
            <p:txBody>
              <a:bodyPr vert="horz" wrap="square" lIns="91440" tIns="45720" rIns="91440" bIns="45720" numCol="1" anchor="t" anchorCtr="0" compatLnSpc="1"/>
              <a:lstStyle/>
              <a:p>
                <a:endParaRPr lang="en-US"/>
              </a:p>
            </p:txBody>
          </p:sp>
        </p:grpSp>
      </p:grpSp>
      <p:sp>
        <p:nvSpPr>
          <p:cNvPr id="50" name="文本框 49"/>
          <p:cNvSpPr txBox="1"/>
          <p:nvPr/>
        </p:nvSpPr>
        <p:spPr>
          <a:xfrm>
            <a:off x="577850" y="2270760"/>
            <a:ext cx="3244215" cy="3001334"/>
          </a:xfrm>
          <a:prstGeom prst="rect">
            <a:avLst/>
          </a:prstGeom>
          <a:noFill/>
        </p:spPr>
        <p:txBody>
          <a:bodyPr wrap="square" rtlCol="0" anchor="t">
            <a:spAutoFit/>
          </a:bodyPr>
          <a:lstStyle/>
          <a:p>
            <a:pPr marL="285750" indent="-285750">
              <a:lnSpc>
                <a:spcPct val="150000"/>
              </a:lnSpc>
              <a:buFont typeface="Arial" panose="020B0604020202020204" pitchFamily="34" charset="0"/>
              <a:buChar char="•"/>
            </a:pPr>
            <a:r>
              <a:rPr lang="zh-CN" altLang="en-US" sz="1600" dirty="0">
                <a:solidFill>
                  <a:schemeClr val="tx1"/>
                </a:solidFill>
              </a:rPr>
              <a:t>融创公司擅自对聚合公司享有著作权的涉案软件进行修改再使用</a:t>
            </a:r>
            <a:endParaRPr lang="en-US" altLang="zh-CN" sz="1600" dirty="0">
              <a:solidFill>
                <a:schemeClr val="tx1"/>
              </a:solidFill>
            </a:endParaRPr>
          </a:p>
          <a:p>
            <a:pPr marL="285750" indent="-285750">
              <a:lnSpc>
                <a:spcPct val="150000"/>
              </a:lnSpc>
              <a:buFont typeface="Arial" panose="020B0604020202020204" pitchFamily="34" charset="0"/>
              <a:buChar char="•"/>
            </a:pPr>
            <a:r>
              <a:rPr lang="zh-CN" altLang="en-US" sz="1600" dirty="0">
                <a:solidFill>
                  <a:schemeClr val="tx1"/>
                </a:solidFill>
              </a:rPr>
              <a:t>侵害了聚合公司就涉案软件享有的署名权、修改权和保护作品完整权。</a:t>
            </a:r>
          </a:p>
          <a:p>
            <a:pPr marL="285750" indent="-285750">
              <a:lnSpc>
                <a:spcPct val="150000"/>
              </a:lnSpc>
              <a:buFont typeface="Arial" panose="020B0604020202020204" pitchFamily="34" charset="0"/>
              <a:buChar char="•"/>
            </a:pPr>
            <a:endParaRPr lang="zh-CN" altLang="en-US" sz="1600" dirty="0">
              <a:solidFill>
                <a:schemeClr val="tx1"/>
              </a:solidFill>
              <a:sym typeface="+mn-ea"/>
            </a:endParaRPr>
          </a:p>
          <a:p>
            <a:pPr indent="0">
              <a:lnSpc>
                <a:spcPct val="150000"/>
              </a:lnSpc>
              <a:buFont typeface="Arial" panose="020B0604020202020204" pitchFamily="34" charset="0"/>
              <a:buNone/>
            </a:pPr>
            <a:endParaRPr lang="zh-CN" altLang="en-US" sz="1600" dirty="0">
              <a:solidFill>
                <a:schemeClr val="tx1"/>
              </a:solidFill>
            </a:endParaRPr>
          </a:p>
        </p:txBody>
      </p:sp>
      <p:sp>
        <p:nvSpPr>
          <p:cNvPr id="24" name="矩形 23"/>
          <p:cNvSpPr/>
          <p:nvPr/>
        </p:nvSpPr>
        <p:spPr>
          <a:xfrm>
            <a:off x="3175" y="6459855"/>
            <a:ext cx="12192000" cy="407035"/>
          </a:xfrm>
          <a:prstGeom prst="rect">
            <a:avLst/>
          </a:prstGeom>
          <a:solidFill>
            <a:srgbClr val="7F4D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p:cNvSpPr txBox="1"/>
          <p:nvPr/>
        </p:nvSpPr>
        <p:spPr>
          <a:xfrm>
            <a:off x="8039100" y="2303145"/>
            <a:ext cx="3327400" cy="3372398"/>
          </a:xfrm>
          <a:prstGeom prst="rect">
            <a:avLst/>
          </a:prstGeom>
          <a:noFill/>
        </p:spPr>
        <p:txBody>
          <a:bodyPr wrap="square" rtlCol="0" anchor="t">
            <a:spAutoFit/>
          </a:bodyPr>
          <a:lstStyle/>
          <a:p>
            <a:pPr marL="285750" indent="-285750">
              <a:lnSpc>
                <a:spcPct val="150000"/>
              </a:lnSpc>
              <a:buFont typeface="Arial" panose="020B0604020202020204" pitchFamily="34" charset="0"/>
              <a:buChar char="•"/>
            </a:pPr>
            <a:r>
              <a:rPr lang="zh-CN" altLang="en-US" sz="1600" dirty="0">
                <a:solidFill>
                  <a:schemeClr val="tx1"/>
                </a:solidFill>
              </a:rPr>
              <a:t>融创公司为满足各方的不同需求，完善功能</a:t>
            </a:r>
            <a:endParaRPr lang="en-US" altLang="zh-CN" sz="1600" dirty="0">
              <a:solidFill>
                <a:schemeClr val="tx1"/>
              </a:solidFill>
            </a:endParaRPr>
          </a:p>
          <a:p>
            <a:pPr marL="285750" indent="-285750">
              <a:lnSpc>
                <a:spcPct val="150000"/>
              </a:lnSpc>
              <a:buFont typeface="Arial" panose="020B0604020202020204" pitchFamily="34" charset="0"/>
              <a:buChar char="•"/>
            </a:pPr>
            <a:r>
              <a:rPr lang="zh-CN" altLang="en-US" sz="1600" dirty="0">
                <a:solidFill>
                  <a:schemeClr val="tx1"/>
                </a:solidFill>
              </a:rPr>
              <a:t>同时亦应为聚合公司断开平台接口，拒不提供后续服务</a:t>
            </a:r>
            <a:endParaRPr lang="en-US" altLang="zh-CN" sz="1600" dirty="0">
              <a:solidFill>
                <a:schemeClr val="tx1"/>
              </a:solidFill>
            </a:endParaRPr>
          </a:p>
          <a:p>
            <a:pPr marL="285750" indent="-285750">
              <a:lnSpc>
                <a:spcPct val="150000"/>
              </a:lnSpc>
              <a:buFont typeface="Arial" panose="020B0604020202020204" pitchFamily="34" charset="0"/>
              <a:buChar char="•"/>
            </a:pPr>
            <a:r>
              <a:rPr lang="zh-CN" altLang="en-US" sz="1600" dirty="0">
                <a:solidFill>
                  <a:schemeClr val="tx1"/>
                </a:solidFill>
              </a:rPr>
              <a:t>融创公司在委托开发合同的使用范围内对聚合公司开发的软件具有法定的修改权及对软件的整体和部分内容均享有合法的使用权</a:t>
            </a:r>
            <a:br>
              <a:rPr lang="en-US" altLang="zh-CN" sz="1600" dirty="0">
                <a:solidFill>
                  <a:schemeClr val="tx1"/>
                </a:solidFill>
              </a:rPr>
            </a:br>
            <a:endParaRPr lang="zh-CN" altLang="en-US" sz="1600" dirty="0">
              <a:solidFill>
                <a:schemeClr val="tx1"/>
              </a:solidFill>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p:random/>
      </p:transition>
    </mc:Choice>
    <mc:Fallback xmlns="">
      <p:transition>
        <p:random/>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p:cNvSpPr/>
          <p:nvPr/>
        </p:nvSpPr>
        <p:spPr>
          <a:xfrm>
            <a:off x="-15875" y="6459855"/>
            <a:ext cx="12236450" cy="407035"/>
          </a:xfrm>
          <a:prstGeom prst="rect">
            <a:avLst/>
          </a:prstGeom>
          <a:solidFill>
            <a:srgbClr val="7F4D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p:cNvPicPr>
            <a:picLocks noChangeAspect="1"/>
          </p:cNvPicPr>
          <p:nvPr/>
        </p:nvPicPr>
        <p:blipFill>
          <a:blip r:embed="rId3"/>
          <a:srcRect b="6207"/>
          <a:stretch>
            <a:fillRect/>
          </a:stretch>
        </p:blipFill>
        <p:spPr>
          <a:xfrm>
            <a:off x="-4445" y="1408430"/>
            <a:ext cx="4070350" cy="2546985"/>
          </a:xfrm>
          <a:prstGeom prst="rect">
            <a:avLst/>
          </a:prstGeom>
        </p:spPr>
      </p:pic>
      <p:sp>
        <p:nvSpPr>
          <p:cNvPr id="3" name="矩形 2"/>
          <p:cNvSpPr/>
          <p:nvPr/>
        </p:nvSpPr>
        <p:spPr>
          <a:xfrm>
            <a:off x="4053205" y="1409065"/>
            <a:ext cx="8141335" cy="2557145"/>
          </a:xfrm>
          <a:prstGeom prst="rect">
            <a:avLst/>
          </a:prstGeom>
          <a:solidFill>
            <a:srgbClr val="9F4C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流程图: 摘录 6"/>
          <p:cNvSpPr/>
          <p:nvPr/>
        </p:nvSpPr>
        <p:spPr>
          <a:xfrm rot="16200000">
            <a:off x="3540125" y="2443480"/>
            <a:ext cx="662940" cy="389890"/>
          </a:xfrm>
          <a:prstGeom prst="flowChartExtract">
            <a:avLst/>
          </a:prstGeom>
          <a:solidFill>
            <a:srgbClr val="9F4C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p:cNvSpPr txBox="1"/>
          <p:nvPr/>
        </p:nvSpPr>
        <p:spPr>
          <a:xfrm>
            <a:off x="4770755" y="2167890"/>
            <a:ext cx="6706235" cy="1568450"/>
          </a:xfrm>
          <a:prstGeom prst="rect">
            <a:avLst/>
          </a:prstGeom>
          <a:noFill/>
        </p:spPr>
        <p:txBody>
          <a:bodyPr wrap="square" rtlCol="0" anchor="t">
            <a:spAutoFit/>
          </a:bodyPr>
          <a:lstStyle/>
          <a:p>
            <a:pPr indent="0">
              <a:lnSpc>
                <a:spcPct val="150000"/>
              </a:lnSpc>
              <a:buFont typeface="Arial" panose="020B0604020202020204" pitchFamily="34" charset="0"/>
              <a:buNone/>
            </a:pPr>
            <a:r>
              <a:rPr lang="zh-CN" altLang="en-US" sz="1600">
                <a:solidFill>
                  <a:schemeClr val="bg1"/>
                </a:solidFill>
              </a:rPr>
              <a:t>依据《中华人民共和国著作权法》第十七条之规定，受委托创作的作品，著作权的归属由委托人和受托人通过合同约定。合同未作约定或者没有订立合同的，著作权属于受托人。本院对涉案软件著作权归属于聚合公司予以确认。</a:t>
            </a:r>
          </a:p>
        </p:txBody>
      </p:sp>
      <p:sp>
        <p:nvSpPr>
          <p:cNvPr id="10" name="文本框 9"/>
          <p:cNvSpPr txBox="1"/>
          <p:nvPr/>
        </p:nvSpPr>
        <p:spPr>
          <a:xfrm>
            <a:off x="2089785" y="4464050"/>
            <a:ext cx="4149725" cy="1568450"/>
          </a:xfrm>
          <a:prstGeom prst="rect">
            <a:avLst/>
          </a:prstGeom>
          <a:noFill/>
        </p:spPr>
        <p:txBody>
          <a:bodyPr wrap="square" rtlCol="0" anchor="t">
            <a:spAutoFit/>
          </a:bodyPr>
          <a:lstStyle/>
          <a:p>
            <a:pPr indent="0">
              <a:lnSpc>
                <a:spcPct val="150000"/>
              </a:lnSpc>
              <a:buFont typeface="Arial" panose="020B0604020202020204" pitchFamily="34" charset="0"/>
              <a:buNone/>
            </a:pPr>
            <a:r>
              <a:rPr lang="zh-CN" altLang="en-US" sz="1600">
                <a:solidFill>
                  <a:schemeClr val="tx1"/>
                </a:solidFill>
              </a:rPr>
              <a:t>浙江移动公司和融创公司未与聚合公司就涉案软件源代码的使用权限等事项作出明确约定，故并不包括利用受托人的源代码进行后续开发</a:t>
            </a:r>
          </a:p>
        </p:txBody>
      </p:sp>
      <p:grpSp>
        <p:nvGrpSpPr>
          <p:cNvPr id="4" name="组合 3"/>
          <p:cNvGrpSpPr/>
          <p:nvPr/>
        </p:nvGrpSpPr>
        <p:grpSpPr>
          <a:xfrm>
            <a:off x="1245235" y="4530090"/>
            <a:ext cx="698500" cy="698500"/>
            <a:chOff x="1961" y="7134"/>
            <a:chExt cx="1100" cy="1100"/>
          </a:xfrm>
        </p:grpSpPr>
        <p:sp>
          <p:nvSpPr>
            <p:cNvPr id="12" name="椭圆 11"/>
            <p:cNvSpPr/>
            <p:nvPr/>
          </p:nvSpPr>
          <p:spPr>
            <a:xfrm>
              <a:off x="1961" y="7134"/>
              <a:ext cx="1100" cy="1100"/>
            </a:xfrm>
            <a:prstGeom prst="ellipse">
              <a:avLst/>
            </a:prstGeom>
            <a:solidFill>
              <a:srgbClr val="9F4C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2056" y="7292"/>
              <a:ext cx="910" cy="822"/>
            </a:xfrm>
            <a:prstGeom prst="rect">
              <a:avLst/>
            </a:prstGeom>
            <a:noFill/>
          </p:spPr>
          <p:txBody>
            <a:bodyPr wrap="none" rtlCol="0">
              <a:spAutoFit/>
            </a:bodyPr>
            <a:lstStyle/>
            <a:p>
              <a:r>
                <a:rPr lang="en-US" altLang="zh-CN" sz="2800" b="1">
                  <a:solidFill>
                    <a:schemeClr val="bg1"/>
                  </a:solidFill>
                </a:rPr>
                <a:t>01</a:t>
              </a:r>
            </a:p>
          </p:txBody>
        </p:sp>
      </p:grpSp>
      <p:sp>
        <p:nvSpPr>
          <p:cNvPr id="14" name="文本框 13"/>
          <p:cNvSpPr txBox="1"/>
          <p:nvPr/>
        </p:nvSpPr>
        <p:spPr>
          <a:xfrm>
            <a:off x="7052310" y="4529455"/>
            <a:ext cx="4144645" cy="1568450"/>
          </a:xfrm>
          <a:prstGeom prst="rect">
            <a:avLst/>
          </a:prstGeom>
          <a:noFill/>
        </p:spPr>
        <p:txBody>
          <a:bodyPr wrap="square" rtlCol="0" anchor="t">
            <a:spAutoFit/>
          </a:bodyPr>
          <a:lstStyle/>
          <a:p>
            <a:pPr indent="0">
              <a:lnSpc>
                <a:spcPct val="150000"/>
              </a:lnSpc>
              <a:buFont typeface="Arial" panose="020B0604020202020204" pitchFamily="34" charset="0"/>
              <a:buNone/>
            </a:pPr>
            <a:r>
              <a:rPr lang="zh-CN" altLang="en-US" sz="1600">
                <a:solidFill>
                  <a:schemeClr val="tx1"/>
                </a:solidFill>
              </a:rPr>
              <a:t>原审法院认为委托人的免费使用包括全部使用和部分使用，限于委托开发的目的范围之内，且未向第三人提供，均属于合理范畴，于法无据，在此应予纠正。</a:t>
            </a:r>
          </a:p>
        </p:txBody>
      </p:sp>
      <p:grpSp>
        <p:nvGrpSpPr>
          <p:cNvPr id="5" name="组合 4"/>
          <p:cNvGrpSpPr/>
          <p:nvPr/>
        </p:nvGrpSpPr>
        <p:grpSpPr>
          <a:xfrm>
            <a:off x="6296660" y="4595495"/>
            <a:ext cx="698500" cy="698500"/>
            <a:chOff x="9916" y="7237"/>
            <a:chExt cx="1100" cy="1100"/>
          </a:xfrm>
        </p:grpSpPr>
        <p:sp>
          <p:nvSpPr>
            <p:cNvPr id="15" name="椭圆 14"/>
            <p:cNvSpPr/>
            <p:nvPr/>
          </p:nvSpPr>
          <p:spPr>
            <a:xfrm>
              <a:off x="9916" y="7237"/>
              <a:ext cx="1100" cy="1100"/>
            </a:xfrm>
            <a:prstGeom prst="ellipse">
              <a:avLst/>
            </a:prstGeom>
            <a:solidFill>
              <a:srgbClr val="9F4C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p:cNvSpPr txBox="1"/>
            <p:nvPr/>
          </p:nvSpPr>
          <p:spPr>
            <a:xfrm>
              <a:off x="10011" y="7395"/>
              <a:ext cx="910" cy="822"/>
            </a:xfrm>
            <a:prstGeom prst="rect">
              <a:avLst/>
            </a:prstGeom>
            <a:noFill/>
          </p:spPr>
          <p:txBody>
            <a:bodyPr wrap="none" rtlCol="0">
              <a:spAutoFit/>
            </a:bodyPr>
            <a:lstStyle/>
            <a:p>
              <a:r>
                <a:rPr lang="en-US" altLang="zh-CN" sz="2800" b="1">
                  <a:solidFill>
                    <a:schemeClr val="bg1"/>
                  </a:solidFill>
                </a:rPr>
                <a:t>02</a:t>
              </a:r>
            </a:p>
          </p:txBody>
        </p:sp>
      </p:grpSp>
      <p:sp>
        <p:nvSpPr>
          <p:cNvPr id="19" name="文本框 18"/>
          <p:cNvSpPr txBox="1"/>
          <p:nvPr/>
        </p:nvSpPr>
        <p:spPr>
          <a:xfrm>
            <a:off x="4265295" y="1522730"/>
            <a:ext cx="1510665" cy="645160"/>
          </a:xfrm>
          <a:prstGeom prst="rect">
            <a:avLst/>
          </a:prstGeom>
          <a:noFill/>
        </p:spPr>
        <p:txBody>
          <a:bodyPr wrap="square" rtlCol="0" anchor="t">
            <a:spAutoFit/>
          </a:bodyPr>
          <a:lstStyle/>
          <a:p>
            <a:pPr indent="0">
              <a:lnSpc>
                <a:spcPct val="150000"/>
              </a:lnSpc>
              <a:buFont typeface="Arial" panose="020B0604020202020204" pitchFamily="34" charset="0"/>
              <a:buNone/>
            </a:pPr>
            <a:r>
              <a:rPr lang="zh-CN" altLang="en-US" sz="2400" b="1">
                <a:solidFill>
                  <a:schemeClr val="bg1"/>
                </a:solidFill>
              </a:rPr>
              <a:t>法官</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p:random/>
      </p:transition>
    </mc:Choice>
    <mc:Fallback xmlns="">
      <p:transition>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left)">
                                      <p:cBhvr>
                                        <p:cTn id="11" dur="500"/>
                                        <p:tgtEl>
                                          <p:spTgt spid="10"/>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left)">
                                      <p:cBhvr>
                                        <p:cTn id="15" dur="500"/>
                                        <p:tgtEl>
                                          <p:spTgt spid="5"/>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wipe(left)">
                                      <p:cBhvr>
                                        <p:cTn id="19"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p:cNvSpPr/>
          <p:nvPr/>
        </p:nvSpPr>
        <p:spPr>
          <a:xfrm>
            <a:off x="-15875" y="6459855"/>
            <a:ext cx="12236450" cy="407035"/>
          </a:xfrm>
          <a:prstGeom prst="rect">
            <a:avLst/>
          </a:prstGeom>
          <a:solidFill>
            <a:srgbClr val="7F4D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p:cNvSpPr txBox="1"/>
          <p:nvPr/>
        </p:nvSpPr>
        <p:spPr>
          <a:xfrm>
            <a:off x="598170" y="3251200"/>
            <a:ext cx="3114040" cy="1481816"/>
          </a:xfrm>
          <a:prstGeom prst="rect">
            <a:avLst/>
          </a:prstGeom>
          <a:noFill/>
        </p:spPr>
        <p:txBody>
          <a:bodyPr wrap="square" rtlCol="0" anchor="t">
            <a:spAutoFit/>
          </a:bodyPr>
          <a:lstStyle/>
          <a:p>
            <a:pPr indent="0">
              <a:lnSpc>
                <a:spcPct val="150000"/>
              </a:lnSpc>
              <a:buFont typeface="Arial" panose="020B0604020202020204" pitchFamily="34" charset="0"/>
              <a:buNone/>
            </a:pPr>
            <a:r>
              <a:rPr lang="zh-CN" altLang="en-US" sz="3200" dirty="0">
                <a:sym typeface="+mn-ea"/>
              </a:rPr>
              <a:t>涉案软件著作权归属于聚合公司</a:t>
            </a:r>
            <a:endParaRPr lang="zh-CN" altLang="en-US" sz="3200" b="1" dirty="0">
              <a:solidFill>
                <a:srgbClr val="94573A"/>
              </a:solidFill>
            </a:endParaRPr>
          </a:p>
        </p:txBody>
      </p:sp>
      <p:grpSp>
        <p:nvGrpSpPr>
          <p:cNvPr id="2" name="组合 1"/>
          <p:cNvGrpSpPr/>
          <p:nvPr/>
        </p:nvGrpSpPr>
        <p:grpSpPr>
          <a:xfrm>
            <a:off x="-15875" y="1113790"/>
            <a:ext cx="3797300" cy="444500"/>
            <a:chOff x="-25" y="1754"/>
            <a:chExt cx="5980" cy="700"/>
          </a:xfrm>
        </p:grpSpPr>
        <p:sp>
          <p:nvSpPr>
            <p:cNvPr id="6" name="任意多边形 5"/>
            <p:cNvSpPr/>
            <p:nvPr/>
          </p:nvSpPr>
          <p:spPr>
            <a:xfrm>
              <a:off x="-25" y="1754"/>
              <a:ext cx="5980" cy="700"/>
            </a:xfrm>
            <a:custGeom>
              <a:avLst/>
              <a:gdLst>
                <a:gd name="connsiteX0" fmla="*/ 0 w 5980"/>
                <a:gd name="connsiteY0" fmla="*/ 0 h 700"/>
                <a:gd name="connsiteX1" fmla="*/ 5980 w 5980"/>
                <a:gd name="connsiteY1" fmla="*/ 0 h 700"/>
                <a:gd name="connsiteX2" fmla="*/ 5240 w 5980"/>
                <a:gd name="connsiteY2" fmla="*/ 340 h 700"/>
                <a:gd name="connsiteX3" fmla="*/ 5980 w 5980"/>
                <a:gd name="connsiteY3" fmla="*/ 700 h 700"/>
                <a:gd name="connsiteX4" fmla="*/ 0 w 5980"/>
                <a:gd name="connsiteY4" fmla="*/ 700 h 700"/>
                <a:gd name="connsiteX5" fmla="*/ 0 w 5980"/>
                <a:gd name="connsiteY5" fmla="*/ 0 h 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80" h="700">
                  <a:moveTo>
                    <a:pt x="0" y="0"/>
                  </a:moveTo>
                  <a:lnTo>
                    <a:pt x="5980" y="0"/>
                  </a:lnTo>
                  <a:lnTo>
                    <a:pt x="5240" y="340"/>
                  </a:lnTo>
                  <a:lnTo>
                    <a:pt x="5980" y="700"/>
                  </a:lnTo>
                  <a:lnTo>
                    <a:pt x="0" y="700"/>
                  </a:lnTo>
                  <a:lnTo>
                    <a:pt x="0" y="0"/>
                  </a:lnTo>
                  <a:close/>
                </a:path>
              </a:pathLst>
            </a:custGeom>
            <a:solidFill>
              <a:srgbClr val="9F4C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981" y="1834"/>
              <a:ext cx="3522" cy="533"/>
            </a:xfrm>
            <a:prstGeom prst="rect">
              <a:avLst/>
            </a:prstGeom>
            <a:noFill/>
          </p:spPr>
          <p:txBody>
            <a:bodyPr wrap="none" rtlCol="0">
              <a:spAutoFit/>
            </a:bodyPr>
            <a:lstStyle/>
            <a:p>
              <a:r>
                <a:rPr lang="zh-CN" altLang="en-US" sz="1600" dirty="0">
                  <a:solidFill>
                    <a:schemeClr val="bg1"/>
                  </a:solidFill>
                </a:rPr>
                <a:t>软件著作权纠纷上诉案</a:t>
              </a:r>
            </a:p>
          </p:txBody>
        </p:sp>
      </p:grpSp>
      <p:sp>
        <p:nvSpPr>
          <p:cNvPr id="9" name="文本框 8"/>
          <p:cNvSpPr txBox="1"/>
          <p:nvPr/>
        </p:nvSpPr>
        <p:spPr>
          <a:xfrm>
            <a:off x="622935" y="2017395"/>
            <a:ext cx="2011680" cy="645160"/>
          </a:xfrm>
          <a:prstGeom prst="rect">
            <a:avLst/>
          </a:prstGeom>
          <a:noFill/>
        </p:spPr>
        <p:txBody>
          <a:bodyPr wrap="none" rtlCol="0" anchor="t">
            <a:spAutoFit/>
          </a:bodyPr>
          <a:lstStyle/>
          <a:p>
            <a:r>
              <a:rPr lang="zh-CN" altLang="en-US" sz="3600" b="1" dirty="0">
                <a:solidFill>
                  <a:srgbClr val="94573A"/>
                </a:solidFill>
              </a:rPr>
              <a:t>二审结果</a:t>
            </a:r>
          </a:p>
        </p:txBody>
      </p:sp>
      <p:grpSp>
        <p:nvGrpSpPr>
          <p:cNvPr id="14" name="组合 13"/>
          <p:cNvGrpSpPr/>
          <p:nvPr/>
        </p:nvGrpSpPr>
        <p:grpSpPr>
          <a:xfrm>
            <a:off x="4648200" y="1282700"/>
            <a:ext cx="6424930" cy="5586730"/>
            <a:chOff x="7180" y="1774"/>
            <a:chExt cx="10118" cy="8798"/>
          </a:xfrm>
        </p:grpSpPr>
        <p:pic>
          <p:nvPicPr>
            <p:cNvPr id="13" name="图片 12" descr="图片3"/>
            <p:cNvPicPr>
              <a:picLocks noChangeAspect="1"/>
            </p:cNvPicPr>
            <p:nvPr/>
          </p:nvPicPr>
          <p:blipFill>
            <a:blip r:embed="rId3"/>
            <a:stretch>
              <a:fillRect/>
            </a:stretch>
          </p:blipFill>
          <p:spPr>
            <a:xfrm>
              <a:off x="7180" y="1774"/>
              <a:ext cx="10119" cy="8799"/>
            </a:xfrm>
            <a:prstGeom prst="rect">
              <a:avLst/>
            </a:prstGeom>
          </p:spPr>
        </p:pic>
        <p:pic>
          <p:nvPicPr>
            <p:cNvPr id="11" name="图片 10"/>
            <p:cNvPicPr>
              <a:picLocks noChangeAspect="1"/>
            </p:cNvPicPr>
            <p:nvPr/>
          </p:nvPicPr>
          <p:blipFill>
            <a:blip r:embed="rId4"/>
            <a:srcRect l="1834" t="3398" r="4189" b="1928"/>
            <a:stretch>
              <a:fillRect/>
            </a:stretch>
          </p:blipFill>
          <p:spPr>
            <a:xfrm>
              <a:off x="7528" y="2208"/>
              <a:ext cx="9423" cy="5891"/>
            </a:xfrm>
            <a:prstGeom prst="rect">
              <a:avLst/>
            </a:prstGeom>
          </p:spPr>
        </p:pic>
      </p:grpSp>
    </p:spTree>
    <p:custDataLst>
      <p:tags r:id="rId1"/>
    </p:custDataLst>
    <p:extLst>
      <p:ext uri="{BB962C8B-B14F-4D97-AF65-F5344CB8AC3E}">
        <p14:creationId xmlns:p14="http://schemas.microsoft.com/office/powerpoint/2010/main" val="483720939"/>
      </p:ext>
    </p:ext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left)">
                                      <p:cBhvr>
                                        <p:cTn id="11" dur="500"/>
                                        <p:tgtEl>
                                          <p:spTgt spid="9"/>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wipe(left)">
                                      <p:cBhvr>
                                        <p:cTn id="15"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15" descr="2466c089c49904cfa7fd78f3324dcd59"/>
          <p:cNvPicPr>
            <a:picLocks noChangeAspect="1"/>
          </p:cNvPicPr>
          <p:nvPr/>
        </p:nvPicPr>
        <p:blipFill>
          <a:blip r:embed="rId3">
            <a:grayscl/>
          </a:blip>
          <a:stretch>
            <a:fillRect/>
          </a:stretch>
        </p:blipFill>
        <p:spPr>
          <a:xfrm>
            <a:off x="3175" y="1050290"/>
            <a:ext cx="5828665" cy="5409565"/>
          </a:xfrm>
          <a:prstGeom prst="rect">
            <a:avLst/>
          </a:prstGeom>
        </p:spPr>
      </p:pic>
      <p:sp>
        <p:nvSpPr>
          <p:cNvPr id="24" name="矩形 23"/>
          <p:cNvSpPr/>
          <p:nvPr/>
        </p:nvSpPr>
        <p:spPr>
          <a:xfrm>
            <a:off x="3175" y="6459855"/>
            <a:ext cx="12192000" cy="407035"/>
          </a:xfrm>
          <a:prstGeom prst="rect">
            <a:avLst/>
          </a:prstGeom>
          <a:solidFill>
            <a:srgbClr val="7F4D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extBox 12"/>
          <p:cNvSpPr txBox="1"/>
          <p:nvPr/>
        </p:nvSpPr>
        <p:spPr>
          <a:xfrm>
            <a:off x="5791520" y="1963195"/>
            <a:ext cx="1107996" cy="1200329"/>
          </a:xfrm>
          <a:prstGeom prst="rect">
            <a:avLst/>
          </a:prstGeom>
          <a:noFill/>
        </p:spPr>
        <p:txBody>
          <a:bodyPr wrap="none" rtlCol="0">
            <a:spAutoFit/>
          </a:bodyPr>
          <a:lstStyle/>
          <a:p>
            <a:r>
              <a:rPr lang="zh-CN" altLang="en-US" sz="7200" b="1" dirty="0">
                <a:solidFill>
                  <a:srgbClr val="94573A"/>
                </a:solidFill>
                <a:latin typeface="微软雅黑" panose="020B0503020204020204" pitchFamily="34" charset="-122"/>
                <a:ea typeface="微软雅黑" panose="020B0503020204020204" pitchFamily="34" charset="-122"/>
              </a:rPr>
              <a:t>伍</a:t>
            </a:r>
            <a:endParaRPr lang="en-US" altLang="zh-CN" sz="7200" b="1" dirty="0">
              <a:solidFill>
                <a:srgbClr val="94573A"/>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5791835" y="3162300"/>
            <a:ext cx="2418080" cy="768350"/>
          </a:xfrm>
          <a:prstGeom prst="rect">
            <a:avLst/>
          </a:prstGeom>
          <a:noFill/>
        </p:spPr>
        <p:txBody>
          <a:bodyPr wrap="none" rtlCol="0">
            <a:spAutoFit/>
          </a:bodyPr>
          <a:lstStyle/>
          <a:p>
            <a:r>
              <a:rPr lang="zh-CN" altLang="en-US" sz="4400" b="1" dirty="0">
                <a:solidFill>
                  <a:srgbClr val="94573A"/>
                </a:solidFill>
              </a:rPr>
              <a:t>案件总结</a:t>
            </a:r>
          </a:p>
        </p:txBody>
      </p:sp>
      <p:grpSp>
        <p:nvGrpSpPr>
          <p:cNvPr id="5" name="组合 4"/>
          <p:cNvGrpSpPr/>
          <p:nvPr/>
        </p:nvGrpSpPr>
        <p:grpSpPr>
          <a:xfrm>
            <a:off x="7160260" y="2364105"/>
            <a:ext cx="760730" cy="397510"/>
            <a:chOff x="10302" y="3378"/>
            <a:chExt cx="1198" cy="626"/>
          </a:xfrm>
        </p:grpSpPr>
        <p:sp>
          <p:nvSpPr>
            <p:cNvPr id="6" name="燕尾形 5"/>
            <p:cNvSpPr/>
            <p:nvPr/>
          </p:nvSpPr>
          <p:spPr>
            <a:xfrm>
              <a:off x="10302" y="3378"/>
              <a:ext cx="551" cy="626"/>
            </a:xfrm>
            <a:prstGeom prst="chevron">
              <a:avLst>
                <a:gd name="adj" fmla="val 57843"/>
              </a:avLst>
            </a:prstGeom>
            <a:solidFill>
              <a:srgbClr val="9457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燕尾形 6"/>
            <p:cNvSpPr/>
            <p:nvPr/>
          </p:nvSpPr>
          <p:spPr>
            <a:xfrm>
              <a:off x="10626" y="3378"/>
              <a:ext cx="551" cy="626"/>
            </a:xfrm>
            <a:prstGeom prst="chevron">
              <a:avLst>
                <a:gd name="adj" fmla="val 57843"/>
              </a:avLst>
            </a:prstGeom>
            <a:solidFill>
              <a:srgbClr val="9457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燕尾形 7"/>
            <p:cNvSpPr/>
            <p:nvPr/>
          </p:nvSpPr>
          <p:spPr>
            <a:xfrm>
              <a:off x="10950" y="3378"/>
              <a:ext cx="551" cy="626"/>
            </a:xfrm>
            <a:prstGeom prst="chevron">
              <a:avLst>
                <a:gd name="adj" fmla="val 57843"/>
              </a:avLst>
            </a:prstGeom>
            <a:solidFill>
              <a:srgbClr val="9457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ustDataLst>
      <p:tags r:id="rId1"/>
    </p:custDataLst>
    <p:extLst>
      <p:ext uri="{BB962C8B-B14F-4D97-AF65-F5344CB8AC3E}">
        <p14:creationId xmlns:p14="http://schemas.microsoft.com/office/powerpoint/2010/main" val="3322266176"/>
      </p:ext>
    </p:extLst>
  </p:cSld>
  <p:clrMapOvr>
    <a:masterClrMapping/>
  </p:clrMapOvr>
  <mc:AlternateContent xmlns:mc="http://schemas.openxmlformats.org/markup-compatibility/2006" xmlns:p14="http://schemas.microsoft.com/office/powerpoint/2010/main">
    <mc:Choice Requires="p14">
      <p:transition>
        <p:random/>
      </p:transition>
    </mc:Choice>
    <mc:Fallback xmlns="">
      <p:transition>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22" presetClass="entr" presetSubtype="4" fill="hold"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ipe(down)">
                                      <p:cBhvr>
                                        <p:cTn id="13" dur="500"/>
                                        <p:tgtEl>
                                          <p:spTgt spid="5"/>
                                        </p:tgtEl>
                                      </p:cBhvr>
                                    </p:animEffect>
                                  </p:childTnLst>
                                </p:cTn>
                              </p:par>
                            </p:childTnLst>
                          </p:cTn>
                        </p:par>
                        <p:par>
                          <p:cTn id="14" fill="hold">
                            <p:stCondLst>
                              <p:cond delay="1000"/>
                            </p:stCondLst>
                            <p:childTnLst>
                              <p:par>
                                <p:cTn id="15" presetID="22" presetClass="entr" presetSubtype="4" fill="hold" grpId="0" nodeType="after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down)">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srcRect l="1834" t="-780" r="6146" b="1928"/>
          <a:stretch>
            <a:fillRect/>
          </a:stretch>
        </p:blipFill>
        <p:spPr>
          <a:xfrm>
            <a:off x="1120140" y="3292475"/>
            <a:ext cx="3170555" cy="2113915"/>
          </a:xfrm>
          <a:prstGeom prst="rect">
            <a:avLst/>
          </a:prstGeom>
        </p:spPr>
      </p:pic>
      <p:pic>
        <p:nvPicPr>
          <p:cNvPr id="4" name="图片 3"/>
          <p:cNvPicPr>
            <a:picLocks noChangeAspect="1"/>
          </p:cNvPicPr>
          <p:nvPr/>
        </p:nvPicPr>
        <p:blipFill>
          <a:blip r:embed="rId4"/>
          <a:srcRect l="5537" t="1483" r="5520" b="4793"/>
          <a:stretch>
            <a:fillRect/>
          </a:stretch>
        </p:blipFill>
        <p:spPr>
          <a:xfrm>
            <a:off x="4574540" y="3305175"/>
            <a:ext cx="3152140" cy="2103120"/>
          </a:xfrm>
          <a:prstGeom prst="rect">
            <a:avLst/>
          </a:prstGeom>
        </p:spPr>
      </p:pic>
      <p:pic>
        <p:nvPicPr>
          <p:cNvPr id="5" name="图片 4"/>
          <p:cNvPicPr>
            <a:picLocks noChangeAspect="1"/>
          </p:cNvPicPr>
          <p:nvPr/>
        </p:nvPicPr>
        <p:blipFill>
          <a:blip r:embed="rId5"/>
          <a:srcRect l="6524" t="-59" r="13358" b="-1837"/>
          <a:stretch>
            <a:fillRect/>
          </a:stretch>
        </p:blipFill>
        <p:spPr>
          <a:xfrm>
            <a:off x="8058785" y="3305175"/>
            <a:ext cx="3187065" cy="2124710"/>
          </a:xfrm>
          <a:prstGeom prst="rect">
            <a:avLst/>
          </a:prstGeom>
        </p:spPr>
      </p:pic>
      <p:cxnSp>
        <p:nvCxnSpPr>
          <p:cNvPr id="36" name="直接连接符 35"/>
          <p:cNvCxnSpPr/>
          <p:nvPr/>
        </p:nvCxnSpPr>
        <p:spPr>
          <a:xfrm>
            <a:off x="4425315" y="1207135"/>
            <a:ext cx="8890" cy="4701540"/>
          </a:xfrm>
          <a:prstGeom prst="line">
            <a:avLst/>
          </a:prstGeom>
          <a:ln w="6350">
            <a:solidFill>
              <a:schemeClr val="bg2">
                <a:lumMod val="75000"/>
                <a:alpha val="8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 name="直接连接符 1"/>
          <p:cNvCxnSpPr/>
          <p:nvPr/>
        </p:nvCxnSpPr>
        <p:spPr>
          <a:xfrm>
            <a:off x="7887335" y="1207135"/>
            <a:ext cx="8890" cy="4701540"/>
          </a:xfrm>
          <a:prstGeom prst="line">
            <a:avLst/>
          </a:prstGeom>
          <a:ln w="6350">
            <a:solidFill>
              <a:schemeClr val="bg2">
                <a:lumMod val="75000"/>
                <a:alpha val="8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1851660" y="1131570"/>
            <a:ext cx="2366010" cy="1895071"/>
          </a:xfrm>
          <a:prstGeom prst="rect">
            <a:avLst/>
          </a:prstGeom>
          <a:noFill/>
        </p:spPr>
        <p:txBody>
          <a:bodyPr wrap="square" rtlCol="0" anchor="t">
            <a:spAutoFit/>
          </a:bodyPr>
          <a:lstStyle/>
          <a:p>
            <a:pPr indent="0">
              <a:lnSpc>
                <a:spcPct val="150000"/>
              </a:lnSpc>
              <a:buFont typeface="Arial" panose="020B0604020202020204" pitchFamily="34" charset="0"/>
              <a:buNone/>
            </a:pPr>
            <a:r>
              <a:rPr lang="zh-CN" altLang="zh-CN" sz="1600" b="0" dirty="0">
                <a:solidFill>
                  <a:srgbClr val="4F4F4F"/>
                </a:solidFill>
                <a:ea typeface="微软雅黑" panose="020B0503020204020204" pitchFamily="34" charset="-122"/>
              </a:rPr>
              <a:t>本案以软件著作权案件为视角，诠释和明晰了委托创作合同关系中委托方和受托方的权利范围。</a:t>
            </a:r>
            <a:endParaRPr lang="zh-CN" altLang="en-US" sz="1600" dirty="0">
              <a:solidFill>
                <a:schemeClr val="tx1"/>
              </a:solidFill>
            </a:endParaRPr>
          </a:p>
        </p:txBody>
      </p:sp>
      <p:sp>
        <p:nvSpPr>
          <p:cNvPr id="12" name="椭圆 11"/>
          <p:cNvSpPr/>
          <p:nvPr/>
        </p:nvSpPr>
        <p:spPr>
          <a:xfrm>
            <a:off x="1096010" y="1197610"/>
            <a:ext cx="698500" cy="698500"/>
          </a:xfrm>
          <a:prstGeom prst="ellipse">
            <a:avLst/>
          </a:prstGeom>
          <a:solidFill>
            <a:srgbClr val="9F4C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1156335" y="1297940"/>
            <a:ext cx="577850" cy="521970"/>
          </a:xfrm>
          <a:prstGeom prst="rect">
            <a:avLst/>
          </a:prstGeom>
          <a:noFill/>
        </p:spPr>
        <p:txBody>
          <a:bodyPr wrap="none" rtlCol="0">
            <a:spAutoFit/>
          </a:bodyPr>
          <a:lstStyle/>
          <a:p>
            <a:r>
              <a:rPr lang="en-US" altLang="zh-CN" sz="2800" b="1">
                <a:solidFill>
                  <a:schemeClr val="bg1"/>
                </a:solidFill>
              </a:rPr>
              <a:t>01</a:t>
            </a:r>
          </a:p>
        </p:txBody>
      </p:sp>
      <p:sp>
        <p:nvSpPr>
          <p:cNvPr id="7" name="文本框 6"/>
          <p:cNvSpPr txBox="1"/>
          <p:nvPr/>
        </p:nvSpPr>
        <p:spPr>
          <a:xfrm>
            <a:off x="5357975" y="1028072"/>
            <a:ext cx="2366010" cy="1895071"/>
          </a:xfrm>
          <a:prstGeom prst="rect">
            <a:avLst/>
          </a:prstGeom>
          <a:noFill/>
        </p:spPr>
        <p:txBody>
          <a:bodyPr wrap="square" rtlCol="0" anchor="t">
            <a:spAutoFit/>
          </a:bodyPr>
          <a:lstStyle/>
          <a:p>
            <a:pPr indent="0">
              <a:lnSpc>
                <a:spcPct val="150000"/>
              </a:lnSpc>
              <a:buFont typeface="Arial" panose="020B0604020202020204" pitchFamily="34" charset="0"/>
              <a:buNone/>
            </a:pPr>
            <a:r>
              <a:rPr lang="zh-CN" altLang="zh-CN" sz="1600" b="0" dirty="0">
                <a:solidFill>
                  <a:srgbClr val="4F4F4F"/>
                </a:solidFill>
                <a:ea typeface="微软雅黑" panose="020B0503020204020204" pitchFamily="34" charset="-122"/>
              </a:rPr>
              <a:t>本案以软件著作权案件为视角，诠释和明晰了委托创作合同关系中委托方和受托方的权利范围。</a:t>
            </a:r>
            <a:endParaRPr lang="zh-CN" altLang="en-US" sz="1600" dirty="0">
              <a:solidFill>
                <a:schemeClr val="tx1"/>
              </a:solidFill>
            </a:endParaRPr>
          </a:p>
        </p:txBody>
      </p:sp>
      <p:sp>
        <p:nvSpPr>
          <p:cNvPr id="8" name="椭圆 7"/>
          <p:cNvSpPr/>
          <p:nvPr/>
        </p:nvSpPr>
        <p:spPr>
          <a:xfrm>
            <a:off x="4605020" y="1263650"/>
            <a:ext cx="698500" cy="698500"/>
          </a:xfrm>
          <a:prstGeom prst="ellipse">
            <a:avLst/>
          </a:prstGeom>
          <a:solidFill>
            <a:srgbClr val="9F4C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4665345" y="1363980"/>
            <a:ext cx="577850" cy="521970"/>
          </a:xfrm>
          <a:prstGeom prst="rect">
            <a:avLst/>
          </a:prstGeom>
          <a:noFill/>
        </p:spPr>
        <p:txBody>
          <a:bodyPr wrap="none" rtlCol="0">
            <a:spAutoFit/>
          </a:bodyPr>
          <a:lstStyle/>
          <a:p>
            <a:r>
              <a:rPr lang="en-US" altLang="zh-CN" sz="2800" b="1">
                <a:solidFill>
                  <a:schemeClr val="bg1"/>
                </a:solidFill>
              </a:rPr>
              <a:t>02</a:t>
            </a:r>
          </a:p>
        </p:txBody>
      </p:sp>
      <p:sp>
        <p:nvSpPr>
          <p:cNvPr id="11" name="文本框 10"/>
          <p:cNvSpPr txBox="1"/>
          <p:nvPr/>
        </p:nvSpPr>
        <p:spPr>
          <a:xfrm>
            <a:off x="8938740" y="658741"/>
            <a:ext cx="2366010" cy="2633734"/>
          </a:xfrm>
          <a:prstGeom prst="rect">
            <a:avLst/>
          </a:prstGeom>
          <a:noFill/>
        </p:spPr>
        <p:txBody>
          <a:bodyPr wrap="square" rtlCol="0" anchor="t">
            <a:spAutoFit/>
          </a:bodyPr>
          <a:lstStyle/>
          <a:p>
            <a:pPr indent="0">
              <a:lnSpc>
                <a:spcPct val="150000"/>
              </a:lnSpc>
              <a:buFont typeface="Arial" panose="020B0604020202020204" pitchFamily="34" charset="0"/>
              <a:buNone/>
            </a:pPr>
            <a:r>
              <a:rPr lang="zh-CN" altLang="zh-CN" sz="1600" b="0" dirty="0">
                <a:solidFill>
                  <a:srgbClr val="4F4F4F"/>
                </a:solidFill>
                <a:ea typeface="微软雅黑" panose="020B0503020204020204" pitchFamily="34" charset="-122"/>
              </a:rPr>
              <a:t>但基于软件作品的特殊性，委托人的具体使用方式应仅包括通过软件客户端正常使用软件的各项功能和基于使用环境、功能和目的的改进所进行的必要修改。</a:t>
            </a:r>
            <a:endParaRPr lang="zh-CN" altLang="en-US" sz="1600" dirty="0">
              <a:solidFill>
                <a:schemeClr val="tx1"/>
              </a:solidFill>
            </a:endParaRPr>
          </a:p>
        </p:txBody>
      </p:sp>
      <p:sp>
        <p:nvSpPr>
          <p:cNvPr id="14" name="椭圆 13"/>
          <p:cNvSpPr/>
          <p:nvPr/>
        </p:nvSpPr>
        <p:spPr>
          <a:xfrm>
            <a:off x="8125460" y="1263650"/>
            <a:ext cx="698500" cy="698500"/>
          </a:xfrm>
          <a:prstGeom prst="ellipse">
            <a:avLst/>
          </a:prstGeom>
          <a:solidFill>
            <a:srgbClr val="9F4C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p:cNvSpPr txBox="1"/>
          <p:nvPr/>
        </p:nvSpPr>
        <p:spPr>
          <a:xfrm>
            <a:off x="8185785" y="1363980"/>
            <a:ext cx="577850" cy="521970"/>
          </a:xfrm>
          <a:prstGeom prst="rect">
            <a:avLst/>
          </a:prstGeom>
          <a:noFill/>
        </p:spPr>
        <p:txBody>
          <a:bodyPr wrap="none" rtlCol="0">
            <a:spAutoFit/>
          </a:bodyPr>
          <a:lstStyle/>
          <a:p>
            <a:r>
              <a:rPr lang="en-US" altLang="zh-CN" sz="2800" b="1">
                <a:solidFill>
                  <a:schemeClr val="bg1"/>
                </a:solidFill>
              </a:rPr>
              <a:t>03</a:t>
            </a:r>
          </a:p>
        </p:txBody>
      </p:sp>
      <p:sp>
        <p:nvSpPr>
          <p:cNvPr id="38" name="矩形 37"/>
          <p:cNvSpPr/>
          <p:nvPr/>
        </p:nvSpPr>
        <p:spPr>
          <a:xfrm>
            <a:off x="-15875" y="6459855"/>
            <a:ext cx="12236450" cy="407035"/>
          </a:xfrm>
          <a:prstGeom prst="rect">
            <a:avLst/>
          </a:prstGeom>
          <a:solidFill>
            <a:srgbClr val="7F4D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a:extLst>
              <a:ext uri="{FF2B5EF4-FFF2-40B4-BE49-F238E27FC236}">
                <a16:creationId xmlns:a16="http://schemas.microsoft.com/office/drawing/2014/main" id="{BF830410-6ED9-4F5A-8B81-62E7D79BD582}"/>
              </a:ext>
            </a:extLst>
          </p:cNvPr>
          <p:cNvSpPr/>
          <p:nvPr/>
        </p:nvSpPr>
        <p:spPr>
          <a:xfrm>
            <a:off x="325755" y="256540"/>
            <a:ext cx="2249170" cy="591820"/>
          </a:xfrm>
          <a:prstGeom prst="rect">
            <a:avLst/>
          </a:prstGeom>
          <a:solidFill>
            <a:srgbClr val="7F4D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a:t>总结</a:t>
            </a:r>
          </a:p>
        </p:txBody>
      </p:sp>
    </p:spTree>
    <p:custDataLst>
      <p:tags r:id="rId1"/>
    </p:custDataLst>
  </p:cSld>
  <p:clrMapOvr>
    <a:masterClrMapping/>
  </p:clrMapOvr>
  <p:transition>
    <p:random/>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2000885" y="4311650"/>
            <a:ext cx="4149725" cy="1156407"/>
          </a:xfrm>
          <a:prstGeom prst="rect">
            <a:avLst/>
          </a:prstGeom>
          <a:noFill/>
        </p:spPr>
        <p:txBody>
          <a:bodyPr wrap="square" rtlCol="0" anchor="t">
            <a:spAutoFit/>
          </a:bodyPr>
          <a:lstStyle/>
          <a:p>
            <a:pPr indent="0">
              <a:lnSpc>
                <a:spcPct val="150000"/>
              </a:lnSpc>
              <a:buFont typeface="Arial" panose="020B0604020202020204" pitchFamily="34" charset="0"/>
              <a:buNone/>
            </a:pPr>
            <a:r>
              <a:rPr lang="zh-CN" altLang="zh-CN" sz="1600" b="0" dirty="0">
                <a:solidFill>
                  <a:srgbClr val="4F4F4F"/>
                </a:solidFill>
                <a:ea typeface="微软雅黑" panose="020B0503020204020204" pitchFamily="34" charset="-122"/>
              </a:rPr>
              <a:t>本案的审理，对于软件著作权案件中合理划分委托人与受托人的权利义务，以及明确侵权行为的认定标准具有一定的借鉴意义。</a:t>
            </a:r>
            <a:endParaRPr lang="zh-CN" altLang="en-US" sz="1600" dirty="0">
              <a:solidFill>
                <a:schemeClr val="tx1"/>
              </a:solidFill>
            </a:endParaRPr>
          </a:p>
        </p:txBody>
      </p:sp>
      <p:sp>
        <p:nvSpPr>
          <p:cNvPr id="12" name="椭圆 11"/>
          <p:cNvSpPr/>
          <p:nvPr/>
        </p:nvSpPr>
        <p:spPr>
          <a:xfrm>
            <a:off x="1359535" y="4377690"/>
            <a:ext cx="698500" cy="698500"/>
          </a:xfrm>
          <a:prstGeom prst="ellipse">
            <a:avLst/>
          </a:prstGeom>
          <a:solidFill>
            <a:srgbClr val="9F4C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1410335" y="4478020"/>
            <a:ext cx="585417" cy="523220"/>
          </a:xfrm>
          <a:prstGeom prst="rect">
            <a:avLst/>
          </a:prstGeom>
          <a:noFill/>
        </p:spPr>
        <p:txBody>
          <a:bodyPr wrap="none" rtlCol="0">
            <a:spAutoFit/>
          </a:bodyPr>
          <a:lstStyle/>
          <a:p>
            <a:r>
              <a:rPr lang="en-US" altLang="zh-CN" sz="2800" b="1" dirty="0">
                <a:solidFill>
                  <a:schemeClr val="bg1"/>
                </a:solidFill>
              </a:rPr>
              <a:t>05</a:t>
            </a:r>
          </a:p>
        </p:txBody>
      </p:sp>
      <p:pic>
        <p:nvPicPr>
          <p:cNvPr id="3" name="图片 2"/>
          <p:cNvPicPr>
            <a:picLocks noChangeAspect="1"/>
          </p:cNvPicPr>
          <p:nvPr/>
        </p:nvPicPr>
        <p:blipFill>
          <a:blip r:embed="rId3"/>
          <a:srcRect l="1834" t="-777" r="6146" b="1931"/>
          <a:stretch>
            <a:fillRect/>
          </a:stretch>
        </p:blipFill>
        <p:spPr>
          <a:xfrm>
            <a:off x="1473835" y="1027430"/>
            <a:ext cx="4365625" cy="2910205"/>
          </a:xfrm>
          <a:prstGeom prst="rect">
            <a:avLst/>
          </a:prstGeom>
        </p:spPr>
      </p:pic>
      <p:pic>
        <p:nvPicPr>
          <p:cNvPr id="5" name="图片 4"/>
          <p:cNvPicPr>
            <a:picLocks noChangeAspect="1"/>
          </p:cNvPicPr>
          <p:nvPr/>
        </p:nvPicPr>
        <p:blipFill>
          <a:blip r:embed="rId4"/>
          <a:srcRect l="6524" t="-62" r="13358" b="-1840"/>
          <a:stretch>
            <a:fillRect/>
          </a:stretch>
        </p:blipFill>
        <p:spPr>
          <a:xfrm>
            <a:off x="6381750" y="2727325"/>
            <a:ext cx="4364990" cy="2909570"/>
          </a:xfrm>
          <a:prstGeom prst="rect">
            <a:avLst/>
          </a:prstGeom>
        </p:spPr>
      </p:pic>
      <p:sp>
        <p:nvSpPr>
          <p:cNvPr id="2" name="文本框 1"/>
          <p:cNvSpPr txBox="1"/>
          <p:nvPr/>
        </p:nvSpPr>
        <p:spPr>
          <a:xfrm>
            <a:off x="7155133" y="956793"/>
            <a:ext cx="3670300" cy="1525739"/>
          </a:xfrm>
          <a:prstGeom prst="rect">
            <a:avLst/>
          </a:prstGeom>
          <a:noFill/>
        </p:spPr>
        <p:txBody>
          <a:bodyPr wrap="square" rtlCol="0" anchor="t">
            <a:spAutoFit/>
          </a:bodyPr>
          <a:lstStyle/>
          <a:p>
            <a:pPr indent="0">
              <a:lnSpc>
                <a:spcPct val="150000"/>
              </a:lnSpc>
              <a:buFont typeface="Arial" panose="020B0604020202020204" pitchFamily="34" charset="0"/>
              <a:buNone/>
            </a:pPr>
            <a:r>
              <a:rPr lang="zh-CN" altLang="zh-CN" sz="1600" b="0" dirty="0">
                <a:solidFill>
                  <a:srgbClr val="4F4F4F"/>
                </a:solidFill>
                <a:ea typeface="微软雅黑" panose="020B0503020204020204" pitchFamily="34" charset="-122"/>
              </a:rPr>
              <a:t>但委托人不能够将软件作品作为技术成果加以利用，若委托人采取修改程序源代码的方式对软件进行重新开发利用，将直接侵害受托人的著作权。</a:t>
            </a:r>
            <a:endParaRPr lang="zh-CN" altLang="en-US" sz="1600" dirty="0">
              <a:solidFill>
                <a:schemeClr val="tx1"/>
              </a:solidFill>
            </a:endParaRPr>
          </a:p>
        </p:txBody>
      </p:sp>
      <p:sp>
        <p:nvSpPr>
          <p:cNvPr id="4" name="椭圆 3"/>
          <p:cNvSpPr/>
          <p:nvPr/>
        </p:nvSpPr>
        <p:spPr>
          <a:xfrm>
            <a:off x="6321425" y="1434465"/>
            <a:ext cx="698500" cy="698500"/>
          </a:xfrm>
          <a:prstGeom prst="ellipse">
            <a:avLst/>
          </a:prstGeom>
          <a:solidFill>
            <a:srgbClr val="9F4C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6381750" y="1534795"/>
            <a:ext cx="585417" cy="523220"/>
          </a:xfrm>
          <a:prstGeom prst="rect">
            <a:avLst/>
          </a:prstGeom>
          <a:noFill/>
        </p:spPr>
        <p:txBody>
          <a:bodyPr wrap="none" rtlCol="0">
            <a:spAutoFit/>
          </a:bodyPr>
          <a:lstStyle/>
          <a:p>
            <a:r>
              <a:rPr lang="en-US" altLang="zh-CN" sz="2800" b="1" dirty="0">
                <a:solidFill>
                  <a:schemeClr val="bg1"/>
                </a:solidFill>
              </a:rPr>
              <a:t>04</a:t>
            </a:r>
          </a:p>
        </p:txBody>
      </p:sp>
      <p:sp>
        <p:nvSpPr>
          <p:cNvPr id="38" name="矩形 37"/>
          <p:cNvSpPr/>
          <p:nvPr/>
        </p:nvSpPr>
        <p:spPr>
          <a:xfrm>
            <a:off x="-15875" y="6459855"/>
            <a:ext cx="12236450" cy="407035"/>
          </a:xfrm>
          <a:prstGeom prst="rect">
            <a:avLst/>
          </a:prstGeom>
          <a:solidFill>
            <a:srgbClr val="7F4D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54535614-989A-45EF-B1E7-D899157CD068}"/>
              </a:ext>
            </a:extLst>
          </p:cNvPr>
          <p:cNvSpPr/>
          <p:nvPr/>
        </p:nvSpPr>
        <p:spPr>
          <a:xfrm>
            <a:off x="325755" y="256540"/>
            <a:ext cx="2249170" cy="591820"/>
          </a:xfrm>
          <a:prstGeom prst="rect">
            <a:avLst/>
          </a:prstGeom>
          <a:solidFill>
            <a:srgbClr val="7F4D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a:t>总结</a:t>
            </a:r>
          </a:p>
        </p:txBody>
      </p:sp>
    </p:spTree>
    <p:custDataLst>
      <p:tags r:id="rId1"/>
    </p:custDataLst>
  </p:cSld>
  <p:clrMapOvr>
    <a:masterClrMapping/>
  </p:clrMapOvr>
  <p:transition>
    <p:random/>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4"/>
          <a:srcRect t="4244" b="5554"/>
          <a:stretch>
            <a:fillRect/>
          </a:stretch>
        </p:blipFill>
        <p:spPr>
          <a:xfrm>
            <a:off x="-34925" y="-3175"/>
            <a:ext cx="12225655" cy="6903085"/>
          </a:xfrm>
          <a:prstGeom prst="rect">
            <a:avLst/>
          </a:prstGeom>
        </p:spPr>
      </p:pic>
      <p:sp>
        <p:nvSpPr>
          <p:cNvPr id="22" name="任意多边形: 形状 21"/>
          <p:cNvSpPr/>
          <p:nvPr/>
        </p:nvSpPr>
        <p:spPr>
          <a:xfrm>
            <a:off x="-34925" y="-2540"/>
            <a:ext cx="5071745" cy="6885305"/>
          </a:xfrm>
          <a:custGeom>
            <a:avLst/>
            <a:gdLst>
              <a:gd name="connsiteX0" fmla="*/ 0 w 5036186"/>
              <a:gd name="connsiteY0" fmla="*/ 0 h 6858001"/>
              <a:gd name="connsiteX1" fmla="*/ 3783099 w 5036186"/>
              <a:gd name="connsiteY1" fmla="*/ 0 h 6858001"/>
              <a:gd name="connsiteX2" fmla="*/ 3930094 w 5036186"/>
              <a:gd name="connsiteY2" fmla="*/ 193824 h 6858001"/>
              <a:gd name="connsiteX3" fmla="*/ 5036186 w 5036186"/>
              <a:gd name="connsiteY3" fmla="*/ 3610900 h 6858001"/>
              <a:gd name="connsiteX4" fmla="*/ 4074786 w 5036186"/>
              <a:gd name="connsiteY4" fmla="*/ 6818913 h 6858001"/>
              <a:gd name="connsiteX5" fmla="*/ 4047733 w 5036186"/>
              <a:gd name="connsiteY5" fmla="*/ 6858001 h 6858001"/>
              <a:gd name="connsiteX6" fmla="*/ 0 w 5036186"/>
              <a:gd name="connsiteY6" fmla="*/ 685800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36186" h="6858001">
                <a:moveTo>
                  <a:pt x="0" y="0"/>
                </a:moveTo>
                <a:lnTo>
                  <a:pt x="3783099" y="0"/>
                </a:lnTo>
                <a:lnTo>
                  <a:pt x="3930094" y="193824"/>
                </a:lnTo>
                <a:cubicBezTo>
                  <a:pt x="4625933" y="1153917"/>
                  <a:pt x="5036186" y="2334499"/>
                  <a:pt x="5036186" y="3610900"/>
                </a:cubicBezTo>
                <a:cubicBezTo>
                  <a:pt x="5036186" y="4796130"/>
                  <a:pt x="4682447" y="5898740"/>
                  <a:pt x="4074786" y="6818913"/>
                </a:cubicBezTo>
                <a:lnTo>
                  <a:pt x="4047733" y="6858001"/>
                </a:lnTo>
                <a:lnTo>
                  <a:pt x="0" y="6858001"/>
                </a:lnTo>
                <a:close/>
              </a:path>
            </a:pathLst>
          </a:custGeom>
          <a:gradFill>
            <a:gsLst>
              <a:gs pos="91000">
                <a:srgbClr val="905841">
                  <a:alpha val="39000"/>
                </a:srgbClr>
              </a:gs>
              <a:gs pos="0">
                <a:srgbClr val="905841">
                  <a:alpha val="100000"/>
                </a:srgbClr>
              </a:gs>
              <a:gs pos="50000">
                <a:srgbClr val="905841">
                  <a:alpha val="86000"/>
                </a:srgbClr>
              </a:gs>
            </a:gsLst>
            <a:lin ang="0" scaled="0"/>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9" name="文本框 8"/>
          <p:cNvSpPr txBox="1"/>
          <p:nvPr/>
        </p:nvSpPr>
        <p:spPr>
          <a:xfrm>
            <a:off x="1276806" y="1408430"/>
            <a:ext cx="1200329" cy="3477875"/>
          </a:xfrm>
          <a:prstGeom prst="rect">
            <a:avLst/>
          </a:prstGeom>
          <a:noFill/>
        </p:spPr>
        <p:txBody>
          <a:bodyPr vert="eaVert" wrap="none" rtlCol="0">
            <a:spAutoFit/>
          </a:bodyPr>
          <a:lstStyle/>
          <a:p>
            <a:r>
              <a:rPr lang="zh-CN" altLang="en-US" sz="6600" b="1" dirty="0">
                <a:solidFill>
                  <a:schemeClr val="bg1"/>
                </a:solidFill>
              </a:rPr>
              <a:t>谢谢大家</a:t>
            </a:r>
          </a:p>
        </p:txBody>
      </p:sp>
      <p:sp>
        <p:nvSpPr>
          <p:cNvPr id="5" name="任意多边形: 形状 21"/>
          <p:cNvSpPr/>
          <p:nvPr/>
        </p:nvSpPr>
        <p:spPr>
          <a:xfrm>
            <a:off x="4005580" y="-24765"/>
            <a:ext cx="1261745" cy="6906895"/>
          </a:xfrm>
          <a:custGeom>
            <a:avLst/>
            <a:gdLst>
              <a:gd name="connsiteX0" fmla="*/ 0 w 1987"/>
              <a:gd name="connsiteY0" fmla="*/ 0 h 10877"/>
              <a:gd name="connsiteX1" fmla="*/ 233 w 1987"/>
              <a:gd name="connsiteY1" fmla="*/ 307 h 10877"/>
              <a:gd name="connsiteX2" fmla="*/ 1987 w 1987"/>
              <a:gd name="connsiteY2" fmla="*/ 5727 h 10877"/>
              <a:gd name="connsiteX3" fmla="*/ 462 w 1987"/>
              <a:gd name="connsiteY3" fmla="*/ 10815 h 10877"/>
              <a:gd name="connsiteX4" fmla="*/ 419 w 1987"/>
              <a:gd name="connsiteY4" fmla="*/ 10877 h 108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7" h="10877">
                <a:moveTo>
                  <a:pt x="0" y="0"/>
                </a:moveTo>
                <a:lnTo>
                  <a:pt x="233" y="307"/>
                </a:lnTo>
                <a:cubicBezTo>
                  <a:pt x="1336" y="1830"/>
                  <a:pt x="1987" y="3703"/>
                  <a:pt x="1987" y="5727"/>
                </a:cubicBezTo>
                <a:cubicBezTo>
                  <a:pt x="1987" y="7607"/>
                  <a:pt x="1426" y="9356"/>
                  <a:pt x="462" y="10815"/>
                </a:cubicBezTo>
                <a:lnTo>
                  <a:pt x="419" y="10877"/>
                </a:lnTo>
              </a:path>
            </a:pathLst>
          </a:custGeom>
          <a:noFill/>
          <a:ln w="28575">
            <a:gradFill>
              <a:gsLst>
                <a:gs pos="0">
                  <a:srgbClr val="8F4346">
                    <a:alpha val="9000"/>
                  </a:srgbClr>
                </a:gs>
                <a:gs pos="61000">
                  <a:srgbClr val="924D40">
                    <a:alpha val="100000"/>
                  </a:srgbClr>
                </a:gs>
                <a:gs pos="35000">
                  <a:srgbClr val="94573A"/>
                </a:gs>
                <a:gs pos="100000">
                  <a:srgbClr val="8F4346">
                    <a:alpha val="0"/>
                  </a:srgbClr>
                </a:gs>
              </a:gsLst>
              <a:lin ang="5400000" scaled="1"/>
            </a:gradFill>
          </a:ln>
          <a:effectLst/>
          <a:extLst>
            <a:ext uri="{909E8E84-426E-40DD-AFC4-6F175D3DCCD1}">
              <a14:hiddenFill xmlns:a14="http://schemas.microsoft.com/office/drawing/2010/main">
                <a:gradFill>
                  <a:gsLst>
                    <a:gs pos="100000">
                      <a:srgbClr val="905841">
                        <a:alpha val="39000"/>
                      </a:srgbClr>
                    </a:gs>
                    <a:gs pos="0">
                      <a:srgbClr val="905841"/>
                    </a:gs>
                  </a:gsLst>
                  <a:lin ang="0" scaled="0"/>
                </a:gra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Tree>
    <p:custDataLst>
      <p:tags r:id="rId1"/>
    </p:custDataLst>
  </p:cSld>
  <p:clrMapOvr>
    <a:masterClrMapping/>
  </p:clrMapOvr>
  <p:transition>
    <p:random/>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5b7244c24ccae"/>
          <p:cNvPicPr>
            <a:picLocks noChangeAspect="1"/>
          </p:cNvPicPr>
          <p:nvPr/>
        </p:nvPicPr>
        <p:blipFill>
          <a:blip r:embed="rId3">
            <a:grayscl/>
          </a:blip>
          <a:srcRect b="20463"/>
          <a:stretch>
            <a:fillRect/>
          </a:stretch>
        </p:blipFill>
        <p:spPr>
          <a:xfrm>
            <a:off x="-10160" y="-13970"/>
            <a:ext cx="5771515" cy="6885940"/>
          </a:xfrm>
          <a:prstGeom prst="rect">
            <a:avLst/>
          </a:prstGeom>
        </p:spPr>
      </p:pic>
      <p:sp>
        <p:nvSpPr>
          <p:cNvPr id="12" name="zhimei"/>
          <p:cNvSpPr/>
          <p:nvPr/>
        </p:nvSpPr>
        <p:spPr bwMode="auto">
          <a:xfrm>
            <a:off x="1948815" y="1882775"/>
            <a:ext cx="2057400" cy="1753235"/>
          </a:xfrm>
          <a:prstGeom prst="rect">
            <a:avLst/>
          </a:prstGeom>
          <a:noFill/>
          <a:ln w="19050">
            <a:noFill/>
            <a:round/>
          </a:ln>
          <a:extLst>
            <a:ext uri="{909E8E84-426E-40DD-AFC4-6F175D3DCCD1}">
              <a14:hiddenFill xmlns:a14="http://schemas.microsoft.com/office/drawing/2010/main">
                <a:solidFill>
                  <a:srgbClr val="804D37">
                    <a:alpha val="86000"/>
                  </a:srgbClr>
                </a:solidFill>
              </a14:hiddenFill>
            </a:ext>
          </a:extLst>
        </p:spPr>
        <p:txBody>
          <a:bodyPr rot="0" spcFirstLastPara="0" vert="horz" wrap="square" lIns="68580" tIns="34290" rIns="68580" bIns="34290" anchor="ctr" anchorCtr="1" forceAA="0" compatLnSpc="1">
            <a:norm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5400" b="1" i="0" u="none" strike="noStrike" kern="1200" cap="none" spc="300" normalizeH="0" baseline="0" noProof="0">
                <a:ln>
                  <a:noFill/>
                </a:ln>
                <a:solidFill>
                  <a:srgbClr val="94573A"/>
                </a:solidFill>
                <a:effectLst/>
                <a:uLnTx/>
                <a:uFillTx/>
                <a:latin typeface="微软雅黑" panose="020B0503020204020204" pitchFamily="34" charset="-122"/>
                <a:ea typeface="微软雅黑" panose="020B0503020204020204" pitchFamily="34" charset="-122"/>
                <a:cs typeface="+mn-cs"/>
              </a:rPr>
              <a:t>目录</a:t>
            </a:r>
          </a:p>
        </p:txBody>
      </p:sp>
      <p:sp>
        <p:nvSpPr>
          <p:cNvPr id="3" name="矩形 2"/>
          <p:cNvSpPr/>
          <p:nvPr/>
        </p:nvSpPr>
        <p:spPr bwMode="auto">
          <a:xfrm>
            <a:off x="4034790" y="908685"/>
            <a:ext cx="7452360" cy="5041900"/>
          </a:xfrm>
          <a:prstGeom prst="rect">
            <a:avLst/>
          </a:prstGeom>
          <a:solidFill>
            <a:srgbClr val="804D37">
              <a:alpha val="86000"/>
            </a:srgbClr>
          </a:solidFill>
          <a:ln w="19050">
            <a:noFill/>
            <a:round/>
          </a:ln>
        </p:spPr>
        <p:txBody>
          <a:bodyPr rot="0" spcFirstLastPara="0" vert="horz" wrap="square" lIns="68580" tIns="34290" rIns="68580" bIns="34290" rtlCol="0" anchor="ctr" anchorCtr="1" forceAA="0" compatLnSpc="1">
            <a:normAutofit/>
          </a:bodyPr>
          <a:lstStyle/>
          <a:p>
            <a:pPr lvl="0" algn="ctr">
              <a:spcBef>
                <a:spcPts val="0"/>
              </a:spcBef>
              <a:spcAft>
                <a:spcPts val="0"/>
              </a:spcAft>
              <a:buClrTx/>
              <a:buSzTx/>
              <a:buFontTx/>
              <a:defRPr/>
            </a:pPr>
            <a:endParaRPr lang="zh-CN" altLang="en-US" sz="5400" b="1" spc="300" noProof="0">
              <a:ln>
                <a:noFill/>
              </a:ln>
              <a:solidFill>
                <a:prstClr val="white"/>
              </a:solidFill>
              <a:effectLst/>
              <a:uLnTx/>
              <a:uFillTx/>
              <a:latin typeface="微软雅黑" panose="020B0503020204020204" pitchFamily="34" charset="-122"/>
              <a:ea typeface="微软雅黑" panose="020B0503020204020204" pitchFamily="34" charset="-122"/>
              <a:sym typeface="+mn-ea"/>
            </a:endParaRPr>
          </a:p>
        </p:txBody>
      </p:sp>
      <p:sp>
        <p:nvSpPr>
          <p:cNvPr id="4" name="文本框 3"/>
          <p:cNvSpPr txBox="1"/>
          <p:nvPr/>
        </p:nvSpPr>
        <p:spPr>
          <a:xfrm>
            <a:off x="6688455" y="1324610"/>
            <a:ext cx="1984839" cy="584775"/>
          </a:xfrm>
          <a:prstGeom prst="rect">
            <a:avLst/>
          </a:prstGeom>
          <a:noFill/>
        </p:spPr>
        <p:txBody>
          <a:bodyPr wrap="none" rtlCol="0">
            <a:spAutoFit/>
          </a:bodyPr>
          <a:lstStyle/>
          <a:p>
            <a:r>
              <a:rPr lang="en-US" altLang="zh-CN" sz="3200" b="1" dirty="0">
                <a:solidFill>
                  <a:schemeClr val="bg1"/>
                </a:solidFill>
              </a:rPr>
              <a:t>01.</a:t>
            </a:r>
            <a:r>
              <a:rPr lang="zh-CN" altLang="en-US" sz="2400" dirty="0">
                <a:solidFill>
                  <a:schemeClr val="bg1"/>
                </a:solidFill>
              </a:rPr>
              <a:t>人员角色</a:t>
            </a:r>
          </a:p>
        </p:txBody>
      </p:sp>
      <p:sp>
        <p:nvSpPr>
          <p:cNvPr id="6" name="文本框 5"/>
          <p:cNvSpPr txBox="1"/>
          <p:nvPr/>
        </p:nvSpPr>
        <p:spPr>
          <a:xfrm>
            <a:off x="6688455" y="2188210"/>
            <a:ext cx="2600392" cy="584775"/>
          </a:xfrm>
          <a:prstGeom prst="rect">
            <a:avLst/>
          </a:prstGeom>
          <a:noFill/>
        </p:spPr>
        <p:txBody>
          <a:bodyPr wrap="none" rtlCol="0">
            <a:spAutoFit/>
          </a:bodyPr>
          <a:lstStyle/>
          <a:p>
            <a:r>
              <a:rPr lang="en-US" altLang="zh-CN" sz="3200" b="1" dirty="0">
                <a:solidFill>
                  <a:schemeClr val="bg1"/>
                </a:solidFill>
              </a:rPr>
              <a:t>02.</a:t>
            </a:r>
            <a:r>
              <a:rPr lang="zh-CN" altLang="en-US" sz="2400" dirty="0">
                <a:solidFill>
                  <a:schemeClr val="bg1"/>
                </a:solidFill>
              </a:rPr>
              <a:t>案例背景介绍</a:t>
            </a:r>
          </a:p>
        </p:txBody>
      </p:sp>
      <p:sp>
        <p:nvSpPr>
          <p:cNvPr id="7" name="文本框 6"/>
          <p:cNvSpPr txBox="1"/>
          <p:nvPr/>
        </p:nvSpPr>
        <p:spPr>
          <a:xfrm>
            <a:off x="6688455" y="3051810"/>
            <a:ext cx="1984839" cy="584775"/>
          </a:xfrm>
          <a:prstGeom prst="rect">
            <a:avLst/>
          </a:prstGeom>
          <a:noFill/>
        </p:spPr>
        <p:txBody>
          <a:bodyPr wrap="none" rtlCol="0">
            <a:spAutoFit/>
          </a:bodyPr>
          <a:lstStyle/>
          <a:p>
            <a:pPr algn="l"/>
            <a:r>
              <a:rPr lang="en-US" altLang="zh-CN" sz="3200" b="1" dirty="0">
                <a:solidFill>
                  <a:schemeClr val="bg1"/>
                </a:solidFill>
              </a:rPr>
              <a:t>03.</a:t>
            </a:r>
            <a:r>
              <a:rPr lang="zh-CN" altLang="en-US" sz="2400" dirty="0">
                <a:solidFill>
                  <a:schemeClr val="bg1"/>
                </a:solidFill>
              </a:rPr>
              <a:t>案件一审</a:t>
            </a:r>
          </a:p>
        </p:txBody>
      </p:sp>
      <p:sp>
        <p:nvSpPr>
          <p:cNvPr id="8" name="文本框 7"/>
          <p:cNvSpPr txBox="1"/>
          <p:nvPr/>
        </p:nvSpPr>
        <p:spPr>
          <a:xfrm>
            <a:off x="6688455" y="3915410"/>
            <a:ext cx="1984839" cy="584775"/>
          </a:xfrm>
          <a:prstGeom prst="rect">
            <a:avLst/>
          </a:prstGeom>
          <a:noFill/>
        </p:spPr>
        <p:txBody>
          <a:bodyPr wrap="none" rtlCol="0">
            <a:spAutoFit/>
          </a:bodyPr>
          <a:lstStyle/>
          <a:p>
            <a:pPr algn="l"/>
            <a:r>
              <a:rPr lang="en-US" altLang="zh-CN" sz="3200" b="1" dirty="0">
                <a:solidFill>
                  <a:schemeClr val="bg1"/>
                </a:solidFill>
              </a:rPr>
              <a:t>04.</a:t>
            </a:r>
            <a:r>
              <a:rPr lang="zh-CN" altLang="en-US" sz="2400" dirty="0">
                <a:solidFill>
                  <a:schemeClr val="bg1"/>
                </a:solidFill>
              </a:rPr>
              <a:t>案件二审</a:t>
            </a:r>
          </a:p>
        </p:txBody>
      </p:sp>
      <p:sp>
        <p:nvSpPr>
          <p:cNvPr id="10" name="文本框 9"/>
          <p:cNvSpPr txBox="1"/>
          <p:nvPr/>
        </p:nvSpPr>
        <p:spPr>
          <a:xfrm>
            <a:off x="6688455" y="4779010"/>
            <a:ext cx="1984839" cy="584775"/>
          </a:xfrm>
          <a:prstGeom prst="rect">
            <a:avLst/>
          </a:prstGeom>
          <a:noFill/>
        </p:spPr>
        <p:txBody>
          <a:bodyPr wrap="none" rtlCol="0">
            <a:spAutoFit/>
          </a:bodyPr>
          <a:lstStyle/>
          <a:p>
            <a:pPr algn="l"/>
            <a:r>
              <a:rPr lang="en-US" altLang="zh-CN" sz="3200" b="1" dirty="0">
                <a:solidFill>
                  <a:schemeClr val="bg1"/>
                </a:solidFill>
              </a:rPr>
              <a:t>05.</a:t>
            </a:r>
            <a:r>
              <a:rPr lang="zh-CN" altLang="en-US" sz="2400" dirty="0">
                <a:solidFill>
                  <a:schemeClr val="bg1"/>
                </a:solidFill>
              </a:rPr>
              <a:t>案件总结</a:t>
            </a:r>
          </a:p>
        </p:txBody>
      </p:sp>
      <p:sp>
        <p:nvSpPr>
          <p:cNvPr id="5" name="文本框 4"/>
          <p:cNvSpPr txBox="1"/>
          <p:nvPr/>
        </p:nvSpPr>
        <p:spPr>
          <a:xfrm>
            <a:off x="2242820" y="3265805"/>
            <a:ext cx="1479550" cy="398780"/>
          </a:xfrm>
          <a:prstGeom prst="rect">
            <a:avLst/>
          </a:prstGeom>
          <a:noFill/>
        </p:spPr>
        <p:txBody>
          <a:bodyPr wrap="square" rtlCol="0">
            <a:spAutoFit/>
          </a:bodyPr>
          <a:lstStyle/>
          <a:p>
            <a:pPr algn="dist"/>
            <a:r>
              <a:rPr lang="en-US" altLang="zh-CN" sz="2000">
                <a:solidFill>
                  <a:schemeClr val="bg1">
                    <a:lumMod val="85000"/>
                  </a:schemeClr>
                </a:solidFill>
              </a:rPr>
              <a:t>CONTENT</a:t>
            </a:r>
          </a:p>
        </p:txBody>
      </p:sp>
    </p:spTree>
    <p:custDataLst>
      <p:tags r:id="rId1"/>
    </p:custData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fltVal val="0"/>
                                          </p:val>
                                        </p:tav>
                                        <p:tav tm="100000">
                                          <p:val>
                                            <p:strVal val="#ppt_h"/>
                                          </p:val>
                                        </p:tav>
                                      </p:tavLst>
                                    </p:anim>
                                    <p:animEffect transition="in" filter="fade">
                                      <p:cBhvr>
                                        <p:cTn id="9" dur="500"/>
                                        <p:tgtEl>
                                          <p:spTgt spid="12"/>
                                        </p:tgtEl>
                                      </p:cBhvr>
                                    </p:animEffect>
                                  </p:childTnLst>
                                </p:cTn>
                              </p:par>
                            </p:childTnLst>
                          </p:cTn>
                        </p:par>
                        <p:par>
                          <p:cTn id="10" fill="hold">
                            <p:stCondLst>
                              <p:cond delay="500"/>
                            </p:stCondLst>
                            <p:childTnLst>
                              <p:par>
                                <p:cTn id="11" presetID="22" presetClass="entr" presetSubtype="4"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ipe(down)">
                                      <p:cBhvr>
                                        <p:cTn id="13" dur="500"/>
                                        <p:tgtEl>
                                          <p:spTgt spid="5"/>
                                        </p:tgtEl>
                                      </p:cBhvr>
                                    </p:animEffect>
                                  </p:childTnLst>
                                </p:cTn>
                              </p:par>
                            </p:childTnLst>
                          </p:cTn>
                        </p:par>
                        <p:par>
                          <p:cTn id="14" fill="hold">
                            <p:stCondLst>
                              <p:cond delay="1000"/>
                            </p:stCondLst>
                            <p:childTnLst>
                              <p:par>
                                <p:cTn id="15" presetID="22" presetClass="entr" presetSubtype="1" fill="hold" grpId="0" nodeType="after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up)">
                                      <p:cBhvr>
                                        <p:cTn id="17" dur="500"/>
                                        <p:tgtEl>
                                          <p:spTgt spid="4"/>
                                        </p:tgtEl>
                                      </p:cBhvr>
                                    </p:animEffect>
                                  </p:childTnLst>
                                </p:cTn>
                              </p:par>
                            </p:childTnLst>
                          </p:cTn>
                        </p:par>
                        <p:par>
                          <p:cTn id="18" fill="hold">
                            <p:stCondLst>
                              <p:cond delay="1500"/>
                            </p:stCondLst>
                            <p:childTnLst>
                              <p:par>
                                <p:cTn id="19" presetID="22" presetClass="entr" presetSubtype="1" fill="hold" grpId="0" nodeType="after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wipe(up)">
                                      <p:cBhvr>
                                        <p:cTn id="21" dur="500"/>
                                        <p:tgtEl>
                                          <p:spTgt spid="6"/>
                                        </p:tgtEl>
                                      </p:cBhvr>
                                    </p:animEffect>
                                  </p:childTnLst>
                                </p:cTn>
                              </p:par>
                            </p:childTnLst>
                          </p:cTn>
                        </p:par>
                        <p:par>
                          <p:cTn id="22" fill="hold">
                            <p:stCondLst>
                              <p:cond delay="2000"/>
                            </p:stCondLst>
                            <p:childTnLst>
                              <p:par>
                                <p:cTn id="23" presetID="22" presetClass="entr" presetSubtype="1" fill="hold" grpId="0" nodeType="after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wipe(up)">
                                      <p:cBhvr>
                                        <p:cTn id="25" dur="500"/>
                                        <p:tgtEl>
                                          <p:spTgt spid="7"/>
                                        </p:tgtEl>
                                      </p:cBhvr>
                                    </p:animEffect>
                                  </p:childTnLst>
                                </p:cTn>
                              </p:par>
                            </p:childTnLst>
                          </p:cTn>
                        </p:par>
                        <p:par>
                          <p:cTn id="26" fill="hold">
                            <p:stCondLst>
                              <p:cond delay="2500"/>
                            </p:stCondLst>
                            <p:childTnLst>
                              <p:par>
                                <p:cTn id="27" presetID="22" presetClass="entr" presetSubtype="1" fill="hold" grpId="0" nodeType="after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wipe(up)">
                                      <p:cBhvr>
                                        <p:cTn id="29" dur="500"/>
                                        <p:tgtEl>
                                          <p:spTgt spid="8"/>
                                        </p:tgtEl>
                                      </p:cBhvr>
                                    </p:animEffect>
                                  </p:childTnLst>
                                </p:cTn>
                              </p:par>
                            </p:childTnLst>
                          </p:cTn>
                        </p:par>
                        <p:par>
                          <p:cTn id="30" fill="hold">
                            <p:stCondLst>
                              <p:cond delay="3000"/>
                            </p:stCondLst>
                            <p:childTnLst>
                              <p:par>
                                <p:cTn id="31" presetID="22" presetClass="entr" presetSubtype="1" fill="hold" grpId="0" nodeType="after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wipe(up)">
                                      <p:cBhvr>
                                        <p:cTn id="3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4" grpId="0"/>
      <p:bldP spid="6" grpId="0"/>
      <p:bldP spid="7" grpId="0"/>
      <p:bldP spid="8" grpId="0"/>
      <p:bldP spid="10" grpId="0"/>
      <p:bldP spid="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15" descr="2466c089c49904cfa7fd78f3324dcd59"/>
          <p:cNvPicPr>
            <a:picLocks noChangeAspect="1"/>
          </p:cNvPicPr>
          <p:nvPr/>
        </p:nvPicPr>
        <p:blipFill>
          <a:blip r:embed="rId3">
            <a:grayscl/>
          </a:blip>
          <a:stretch>
            <a:fillRect/>
          </a:stretch>
        </p:blipFill>
        <p:spPr>
          <a:xfrm>
            <a:off x="-6350" y="1059815"/>
            <a:ext cx="5828665" cy="5409565"/>
          </a:xfrm>
          <a:prstGeom prst="rect">
            <a:avLst/>
          </a:prstGeom>
        </p:spPr>
      </p:pic>
      <p:sp>
        <p:nvSpPr>
          <p:cNvPr id="13" name="TextBox 12"/>
          <p:cNvSpPr txBox="1"/>
          <p:nvPr/>
        </p:nvSpPr>
        <p:spPr>
          <a:xfrm>
            <a:off x="5173030" y="1744120"/>
            <a:ext cx="1107996" cy="1200329"/>
          </a:xfrm>
          <a:prstGeom prst="rect">
            <a:avLst/>
          </a:prstGeom>
          <a:noFill/>
        </p:spPr>
        <p:txBody>
          <a:bodyPr wrap="none" rtlCol="0">
            <a:spAutoFit/>
          </a:bodyPr>
          <a:lstStyle/>
          <a:p>
            <a:r>
              <a:rPr lang="zh-CN" altLang="en-US" sz="7200" b="1" dirty="0">
                <a:solidFill>
                  <a:srgbClr val="94573A"/>
                </a:solidFill>
                <a:latin typeface="微软雅黑" panose="020B0503020204020204" pitchFamily="34" charset="-122"/>
                <a:ea typeface="微软雅黑" panose="020B0503020204020204" pitchFamily="34" charset="-122"/>
              </a:rPr>
              <a:t>壹</a:t>
            </a:r>
            <a:endParaRPr lang="en-US" altLang="zh-CN" sz="7200" b="1" dirty="0">
              <a:solidFill>
                <a:srgbClr val="94573A"/>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5173345" y="2943225"/>
            <a:ext cx="2441694" cy="769441"/>
          </a:xfrm>
          <a:prstGeom prst="rect">
            <a:avLst/>
          </a:prstGeom>
          <a:noFill/>
        </p:spPr>
        <p:txBody>
          <a:bodyPr wrap="none" rtlCol="0">
            <a:spAutoFit/>
          </a:bodyPr>
          <a:lstStyle/>
          <a:p>
            <a:r>
              <a:rPr lang="zh-CN" altLang="en-US" sz="4400" b="1" dirty="0">
                <a:solidFill>
                  <a:srgbClr val="94573A"/>
                </a:solidFill>
              </a:rPr>
              <a:t>人员角色</a:t>
            </a:r>
          </a:p>
        </p:txBody>
      </p:sp>
      <p:sp>
        <p:nvSpPr>
          <p:cNvPr id="24" name="矩形 23"/>
          <p:cNvSpPr/>
          <p:nvPr/>
        </p:nvSpPr>
        <p:spPr>
          <a:xfrm>
            <a:off x="3175" y="6469380"/>
            <a:ext cx="12192000" cy="407035"/>
          </a:xfrm>
          <a:prstGeom prst="rect">
            <a:avLst/>
          </a:prstGeom>
          <a:solidFill>
            <a:srgbClr val="7F4D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6541770" y="2145030"/>
            <a:ext cx="760730" cy="397510"/>
            <a:chOff x="10302" y="3378"/>
            <a:chExt cx="1198" cy="626"/>
          </a:xfrm>
        </p:grpSpPr>
        <p:sp>
          <p:nvSpPr>
            <p:cNvPr id="17" name="燕尾形 16"/>
            <p:cNvSpPr/>
            <p:nvPr/>
          </p:nvSpPr>
          <p:spPr>
            <a:xfrm>
              <a:off x="10302" y="3378"/>
              <a:ext cx="551" cy="626"/>
            </a:xfrm>
            <a:prstGeom prst="chevron">
              <a:avLst>
                <a:gd name="adj" fmla="val 57843"/>
              </a:avLst>
            </a:prstGeom>
            <a:solidFill>
              <a:srgbClr val="9457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燕尾形 17"/>
            <p:cNvSpPr/>
            <p:nvPr/>
          </p:nvSpPr>
          <p:spPr>
            <a:xfrm>
              <a:off x="10626" y="3378"/>
              <a:ext cx="551" cy="626"/>
            </a:xfrm>
            <a:prstGeom prst="chevron">
              <a:avLst>
                <a:gd name="adj" fmla="val 57843"/>
              </a:avLst>
            </a:prstGeom>
            <a:solidFill>
              <a:srgbClr val="9457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燕尾形 18"/>
            <p:cNvSpPr/>
            <p:nvPr/>
          </p:nvSpPr>
          <p:spPr>
            <a:xfrm>
              <a:off x="10950" y="3378"/>
              <a:ext cx="551" cy="626"/>
            </a:xfrm>
            <a:prstGeom prst="chevron">
              <a:avLst>
                <a:gd name="adj" fmla="val 57843"/>
              </a:avLst>
            </a:prstGeom>
            <a:solidFill>
              <a:srgbClr val="9457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ustDataLst>
      <p:tags r:id="rId1"/>
    </p:custData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fltVal val="0"/>
                                          </p:val>
                                        </p:tav>
                                        <p:tav tm="100000">
                                          <p:val>
                                            <p:strVal val="#ppt_w"/>
                                          </p:val>
                                        </p:tav>
                                      </p:tavLst>
                                    </p:anim>
                                    <p:anim calcmode="lin" valueType="num">
                                      <p:cBhvr>
                                        <p:cTn id="8" dur="500" fill="hold"/>
                                        <p:tgtEl>
                                          <p:spTgt spid="13"/>
                                        </p:tgtEl>
                                        <p:attrNameLst>
                                          <p:attrName>ppt_h</p:attrName>
                                        </p:attrNameLst>
                                      </p:cBhvr>
                                      <p:tavLst>
                                        <p:tav tm="0">
                                          <p:val>
                                            <p:fltVal val="0"/>
                                          </p:val>
                                        </p:tav>
                                        <p:tav tm="100000">
                                          <p:val>
                                            <p:strVal val="#ppt_h"/>
                                          </p:val>
                                        </p:tav>
                                      </p:tavLst>
                                    </p:anim>
                                    <p:animEffect transition="in" filter="fade">
                                      <p:cBhvr>
                                        <p:cTn id="9" dur="500"/>
                                        <p:tgtEl>
                                          <p:spTgt spid="13"/>
                                        </p:tgtEl>
                                      </p:cBhvr>
                                    </p:animEffect>
                                  </p:childTnLst>
                                </p:cTn>
                              </p:par>
                            </p:childTnLst>
                          </p:cTn>
                        </p:par>
                        <p:par>
                          <p:cTn id="10" fill="hold">
                            <p:stCondLst>
                              <p:cond delay="500"/>
                            </p:stCondLst>
                            <p:childTnLst>
                              <p:par>
                                <p:cTn id="11" presetID="22" presetClass="entr" presetSubtype="4" fill="hold" nodeType="after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wipe(down)">
                                      <p:cBhvr>
                                        <p:cTn id="13" dur="500"/>
                                        <p:tgtEl>
                                          <p:spTgt spid="2"/>
                                        </p:tgtEl>
                                      </p:cBhvr>
                                    </p:animEffect>
                                  </p:childTnLst>
                                </p:cTn>
                              </p:par>
                            </p:childTnLst>
                          </p:cTn>
                        </p:par>
                        <p:par>
                          <p:cTn id="14" fill="hold">
                            <p:stCondLst>
                              <p:cond delay="1000"/>
                            </p:stCondLst>
                            <p:childTnLst>
                              <p:par>
                                <p:cTn id="15" presetID="22" presetClass="entr" presetSubtype="4" fill="hold" grpId="0" nodeType="after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down)">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6C02A0DA-A405-497D-BF31-CE5EB0D3DE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85980" y="488069"/>
            <a:ext cx="1822129" cy="2473865"/>
          </a:xfrm>
          <a:prstGeom prst="rect">
            <a:avLst/>
          </a:prstGeom>
        </p:spPr>
      </p:pic>
      <p:sp>
        <p:nvSpPr>
          <p:cNvPr id="15" name="文本框 14"/>
          <p:cNvSpPr txBox="1"/>
          <p:nvPr/>
        </p:nvSpPr>
        <p:spPr>
          <a:xfrm>
            <a:off x="902970" y="606425"/>
            <a:ext cx="2672526" cy="646331"/>
          </a:xfrm>
          <a:prstGeom prst="rect">
            <a:avLst/>
          </a:prstGeom>
          <a:noFill/>
        </p:spPr>
        <p:txBody>
          <a:bodyPr wrap="none" rtlCol="0">
            <a:spAutoFit/>
          </a:bodyPr>
          <a:lstStyle/>
          <a:p>
            <a:r>
              <a:rPr lang="en-US" altLang="zh-CN" sz="3600" b="1" dirty="0">
                <a:solidFill>
                  <a:srgbClr val="94573A"/>
                </a:solidFill>
              </a:rPr>
              <a:t>01 </a:t>
            </a:r>
            <a:r>
              <a:rPr lang="zh-CN" altLang="en-US" sz="3600" b="1" dirty="0">
                <a:solidFill>
                  <a:srgbClr val="94573A"/>
                </a:solidFill>
              </a:rPr>
              <a:t>人员角色</a:t>
            </a:r>
          </a:p>
        </p:txBody>
      </p:sp>
      <p:grpSp>
        <p:nvGrpSpPr>
          <p:cNvPr id="2" name="组合 1"/>
          <p:cNvGrpSpPr/>
          <p:nvPr/>
        </p:nvGrpSpPr>
        <p:grpSpPr>
          <a:xfrm>
            <a:off x="5114355" y="1229159"/>
            <a:ext cx="1285875" cy="1336040"/>
            <a:chOff x="1629" y="6606"/>
            <a:chExt cx="2025" cy="2104"/>
          </a:xfrm>
        </p:grpSpPr>
        <p:sp>
          <p:nvSpPr>
            <p:cNvPr id="20" name="文本框 19"/>
            <p:cNvSpPr txBox="1"/>
            <p:nvPr/>
          </p:nvSpPr>
          <p:spPr>
            <a:xfrm>
              <a:off x="1629" y="6606"/>
              <a:ext cx="1906" cy="1115"/>
            </a:xfrm>
            <a:prstGeom prst="rect">
              <a:avLst/>
            </a:prstGeom>
            <a:noFill/>
          </p:spPr>
          <p:txBody>
            <a:bodyPr wrap="none" rtlCol="0">
              <a:spAutoFit/>
            </a:bodyPr>
            <a:lstStyle/>
            <a:p>
              <a:r>
                <a:rPr lang="zh-CN" altLang="en-US" sz="4000" b="1" dirty="0">
                  <a:solidFill>
                    <a:schemeClr val="tx1"/>
                  </a:solidFill>
                </a:rPr>
                <a:t>法官</a:t>
              </a:r>
            </a:p>
          </p:txBody>
        </p:sp>
        <p:sp>
          <p:nvSpPr>
            <p:cNvPr id="21" name="文本框 20"/>
            <p:cNvSpPr txBox="1"/>
            <p:nvPr/>
          </p:nvSpPr>
          <p:spPr>
            <a:xfrm>
              <a:off x="1667" y="7886"/>
              <a:ext cx="1987" cy="824"/>
            </a:xfrm>
            <a:prstGeom prst="rect">
              <a:avLst/>
            </a:prstGeom>
            <a:noFill/>
          </p:spPr>
          <p:txBody>
            <a:bodyPr wrap="none" rtlCol="0">
              <a:spAutoFit/>
            </a:bodyPr>
            <a:lstStyle/>
            <a:p>
              <a:r>
                <a:rPr lang="zh-CN" altLang="en-US" sz="2800" dirty="0">
                  <a:solidFill>
                    <a:srgbClr val="94573A"/>
                  </a:solidFill>
                </a:rPr>
                <a:t>陈俊哲</a:t>
              </a:r>
            </a:p>
          </p:txBody>
        </p:sp>
      </p:grpSp>
      <p:sp>
        <p:nvSpPr>
          <p:cNvPr id="24" name="矩形 23"/>
          <p:cNvSpPr/>
          <p:nvPr/>
        </p:nvSpPr>
        <p:spPr>
          <a:xfrm>
            <a:off x="3175" y="6459855"/>
            <a:ext cx="12192000" cy="407035"/>
          </a:xfrm>
          <a:prstGeom prst="rect">
            <a:avLst/>
          </a:prstGeom>
          <a:solidFill>
            <a:srgbClr val="7F4D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组合 2"/>
          <p:cNvGrpSpPr/>
          <p:nvPr/>
        </p:nvGrpSpPr>
        <p:grpSpPr>
          <a:xfrm>
            <a:off x="1311465" y="2347030"/>
            <a:ext cx="1758950" cy="1397635"/>
            <a:chOff x="2142" y="7190"/>
            <a:chExt cx="2770" cy="2201"/>
          </a:xfrm>
        </p:grpSpPr>
        <p:sp>
          <p:nvSpPr>
            <p:cNvPr id="4" name="文本框 3"/>
            <p:cNvSpPr txBox="1"/>
            <p:nvPr/>
          </p:nvSpPr>
          <p:spPr>
            <a:xfrm>
              <a:off x="2844" y="7190"/>
              <a:ext cx="2068" cy="1212"/>
            </a:xfrm>
            <a:prstGeom prst="rect">
              <a:avLst/>
            </a:prstGeom>
            <a:noFill/>
          </p:spPr>
          <p:txBody>
            <a:bodyPr wrap="none" rtlCol="0">
              <a:spAutoFit/>
            </a:bodyPr>
            <a:lstStyle/>
            <a:p>
              <a:r>
                <a:rPr lang="zh-CN" altLang="en-US" sz="4400" b="1" dirty="0">
                  <a:solidFill>
                    <a:schemeClr val="tx1"/>
                  </a:solidFill>
                </a:rPr>
                <a:t>旁白</a:t>
              </a:r>
            </a:p>
          </p:txBody>
        </p:sp>
        <p:sp>
          <p:nvSpPr>
            <p:cNvPr id="5" name="文本框 4"/>
            <p:cNvSpPr txBox="1"/>
            <p:nvPr/>
          </p:nvSpPr>
          <p:spPr>
            <a:xfrm>
              <a:off x="2142" y="8567"/>
              <a:ext cx="2770" cy="824"/>
            </a:xfrm>
            <a:prstGeom prst="rect">
              <a:avLst/>
            </a:prstGeom>
            <a:noFill/>
          </p:spPr>
          <p:txBody>
            <a:bodyPr wrap="none" rtlCol="0">
              <a:spAutoFit/>
            </a:bodyPr>
            <a:lstStyle/>
            <a:p>
              <a:r>
                <a:rPr lang="en-US" altLang="zh-CN" sz="2800" dirty="0">
                  <a:solidFill>
                    <a:srgbClr val="94573A"/>
                  </a:solidFill>
                </a:rPr>
                <a:t>     </a:t>
              </a:r>
              <a:r>
                <a:rPr lang="zh-CN" altLang="en-US" sz="2800" dirty="0">
                  <a:solidFill>
                    <a:srgbClr val="94573A"/>
                  </a:solidFill>
                </a:rPr>
                <a:t>周建平</a:t>
              </a:r>
            </a:p>
          </p:txBody>
        </p:sp>
      </p:grpSp>
      <p:grpSp>
        <p:nvGrpSpPr>
          <p:cNvPr id="11" name="组合 10"/>
          <p:cNvGrpSpPr/>
          <p:nvPr/>
        </p:nvGrpSpPr>
        <p:grpSpPr>
          <a:xfrm>
            <a:off x="9475456" y="3550433"/>
            <a:ext cx="1758950" cy="1499235"/>
            <a:chOff x="2364" y="6317"/>
            <a:chExt cx="2770" cy="2361"/>
          </a:xfrm>
        </p:grpSpPr>
        <p:sp>
          <p:nvSpPr>
            <p:cNvPr id="14" name="文本框 13"/>
            <p:cNvSpPr txBox="1"/>
            <p:nvPr/>
          </p:nvSpPr>
          <p:spPr>
            <a:xfrm>
              <a:off x="3066" y="6317"/>
              <a:ext cx="2068" cy="1212"/>
            </a:xfrm>
            <a:prstGeom prst="rect">
              <a:avLst/>
            </a:prstGeom>
            <a:noFill/>
          </p:spPr>
          <p:txBody>
            <a:bodyPr wrap="none" rtlCol="0">
              <a:spAutoFit/>
            </a:bodyPr>
            <a:lstStyle/>
            <a:p>
              <a:r>
                <a:rPr lang="zh-CN" altLang="en-US" sz="4400" b="1" dirty="0">
                  <a:solidFill>
                    <a:schemeClr val="tx1"/>
                  </a:solidFill>
                </a:rPr>
                <a:t>原告</a:t>
              </a:r>
            </a:p>
          </p:txBody>
        </p:sp>
        <p:sp>
          <p:nvSpPr>
            <p:cNvPr id="16" name="文本框 15"/>
            <p:cNvSpPr txBox="1"/>
            <p:nvPr/>
          </p:nvSpPr>
          <p:spPr>
            <a:xfrm>
              <a:off x="2364" y="7854"/>
              <a:ext cx="2770" cy="824"/>
            </a:xfrm>
            <a:prstGeom prst="rect">
              <a:avLst/>
            </a:prstGeom>
            <a:noFill/>
          </p:spPr>
          <p:txBody>
            <a:bodyPr wrap="none" rtlCol="0">
              <a:spAutoFit/>
            </a:bodyPr>
            <a:lstStyle/>
            <a:p>
              <a:r>
                <a:rPr lang="zh-CN" altLang="en-US" sz="2800" dirty="0">
                  <a:solidFill>
                    <a:srgbClr val="94573A"/>
                  </a:solidFill>
                </a:rPr>
                <a:t>     植长潮</a:t>
              </a:r>
            </a:p>
          </p:txBody>
        </p:sp>
      </p:grpSp>
      <p:grpSp>
        <p:nvGrpSpPr>
          <p:cNvPr id="17" name="组合 16">
            <a:extLst>
              <a:ext uri="{FF2B5EF4-FFF2-40B4-BE49-F238E27FC236}">
                <a16:creationId xmlns:a16="http://schemas.microsoft.com/office/drawing/2014/main" id="{86328078-180C-4D12-9816-742165CABEBA}"/>
              </a:ext>
            </a:extLst>
          </p:cNvPr>
          <p:cNvGrpSpPr/>
          <p:nvPr/>
        </p:nvGrpSpPr>
        <p:grpSpPr>
          <a:xfrm>
            <a:off x="3222151" y="3556670"/>
            <a:ext cx="1892300" cy="1440815"/>
            <a:chOff x="1074" y="6467"/>
            <a:chExt cx="2980" cy="2269"/>
          </a:xfrm>
        </p:grpSpPr>
        <p:sp>
          <p:nvSpPr>
            <p:cNvPr id="18" name="文本框 17">
              <a:extLst>
                <a:ext uri="{FF2B5EF4-FFF2-40B4-BE49-F238E27FC236}">
                  <a16:creationId xmlns:a16="http://schemas.microsoft.com/office/drawing/2014/main" id="{B50FF332-FB3F-4184-B4EC-E6C390FE4392}"/>
                </a:ext>
              </a:extLst>
            </p:cNvPr>
            <p:cNvSpPr txBox="1"/>
            <p:nvPr/>
          </p:nvSpPr>
          <p:spPr>
            <a:xfrm>
              <a:off x="1986" y="6467"/>
              <a:ext cx="2068" cy="1212"/>
            </a:xfrm>
            <a:prstGeom prst="rect">
              <a:avLst/>
            </a:prstGeom>
            <a:noFill/>
          </p:spPr>
          <p:txBody>
            <a:bodyPr wrap="none" rtlCol="0">
              <a:spAutoFit/>
            </a:bodyPr>
            <a:lstStyle/>
            <a:p>
              <a:r>
                <a:rPr lang="zh-CN" altLang="en-US" sz="4400" b="1" dirty="0">
                  <a:solidFill>
                    <a:schemeClr val="tx1"/>
                  </a:solidFill>
                </a:rPr>
                <a:t>被告</a:t>
              </a:r>
            </a:p>
          </p:txBody>
        </p:sp>
        <p:sp>
          <p:nvSpPr>
            <p:cNvPr id="19" name="文本框 18">
              <a:extLst>
                <a:ext uri="{FF2B5EF4-FFF2-40B4-BE49-F238E27FC236}">
                  <a16:creationId xmlns:a16="http://schemas.microsoft.com/office/drawing/2014/main" id="{F244EF75-79CC-47FB-85EB-BC1105D6AB02}"/>
                </a:ext>
              </a:extLst>
            </p:cNvPr>
            <p:cNvSpPr txBox="1"/>
            <p:nvPr/>
          </p:nvSpPr>
          <p:spPr>
            <a:xfrm>
              <a:off x="1074" y="7912"/>
              <a:ext cx="2926" cy="824"/>
            </a:xfrm>
            <a:prstGeom prst="rect">
              <a:avLst/>
            </a:prstGeom>
            <a:noFill/>
          </p:spPr>
          <p:txBody>
            <a:bodyPr wrap="none" rtlCol="0">
              <a:spAutoFit/>
            </a:bodyPr>
            <a:lstStyle/>
            <a:p>
              <a:r>
                <a:rPr lang="zh-CN" altLang="en-US" sz="2800" dirty="0">
                  <a:solidFill>
                    <a:srgbClr val="94573A"/>
                  </a:solidFill>
                </a:rPr>
                <a:t>      白远希</a:t>
              </a:r>
            </a:p>
          </p:txBody>
        </p:sp>
      </p:grpSp>
      <p:pic>
        <p:nvPicPr>
          <p:cNvPr id="13" name="图片 12">
            <a:extLst>
              <a:ext uri="{FF2B5EF4-FFF2-40B4-BE49-F238E27FC236}">
                <a16:creationId xmlns:a16="http://schemas.microsoft.com/office/drawing/2014/main" id="{AF5B4B90-D3C6-45E1-A211-43045EE8417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34745" y="3328259"/>
            <a:ext cx="1668191" cy="2765272"/>
          </a:xfrm>
          <a:prstGeom prst="rect">
            <a:avLst/>
          </a:prstGeom>
        </p:spPr>
      </p:pic>
      <p:pic>
        <p:nvPicPr>
          <p:cNvPr id="23" name="图片 22">
            <a:extLst>
              <a:ext uri="{FF2B5EF4-FFF2-40B4-BE49-F238E27FC236}">
                <a16:creationId xmlns:a16="http://schemas.microsoft.com/office/drawing/2014/main" id="{65895EF0-48FF-4E9B-935A-EC6228F53FC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232038" y="3328259"/>
            <a:ext cx="1727924" cy="2765271"/>
          </a:xfrm>
          <a:prstGeom prst="rect">
            <a:avLst/>
          </a:prstGeom>
        </p:spPr>
      </p:pic>
    </p:spTree>
    <p:custDataLst>
      <p:tags r:id="rId1"/>
    </p:custData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7" presetClass="entr" presetSubtype="0"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1000"/>
                                        <p:tgtEl>
                                          <p:spTgt spid="3"/>
                                        </p:tgtEl>
                                      </p:cBhvr>
                                    </p:animEffect>
                                    <p:anim calcmode="lin" valueType="num">
                                      <p:cBhvr>
                                        <p:cTn id="14" dur="1000" fill="hold"/>
                                        <p:tgtEl>
                                          <p:spTgt spid="3"/>
                                        </p:tgtEl>
                                        <p:attrNameLst>
                                          <p:attrName>ppt_x</p:attrName>
                                        </p:attrNameLst>
                                      </p:cBhvr>
                                      <p:tavLst>
                                        <p:tav tm="0">
                                          <p:val>
                                            <p:strVal val="#ppt_x"/>
                                          </p:val>
                                        </p:tav>
                                        <p:tav tm="100000">
                                          <p:val>
                                            <p:strVal val="#ppt_x"/>
                                          </p:val>
                                        </p:tav>
                                      </p:tavLst>
                                    </p:anim>
                                    <p:anim calcmode="lin" valueType="num">
                                      <p:cBhvr>
                                        <p:cTn id="15" dur="1000" fill="hold"/>
                                        <p:tgtEl>
                                          <p:spTgt spid="3"/>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7" presetClass="entr" presetSubtype="0" fill="hold"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1000"/>
                                        <p:tgtEl>
                                          <p:spTgt spid="11"/>
                                        </p:tgtEl>
                                      </p:cBhvr>
                                    </p:animEffect>
                                    <p:anim calcmode="lin" valueType="num">
                                      <p:cBhvr>
                                        <p:cTn id="20" dur="1000" fill="hold"/>
                                        <p:tgtEl>
                                          <p:spTgt spid="11"/>
                                        </p:tgtEl>
                                        <p:attrNameLst>
                                          <p:attrName>ppt_x</p:attrName>
                                        </p:attrNameLst>
                                      </p:cBhvr>
                                      <p:tavLst>
                                        <p:tav tm="0">
                                          <p:val>
                                            <p:strVal val="#ppt_x"/>
                                          </p:val>
                                        </p:tav>
                                        <p:tav tm="100000">
                                          <p:val>
                                            <p:strVal val="#ppt_x"/>
                                          </p:val>
                                        </p:tav>
                                      </p:tavLst>
                                    </p:anim>
                                    <p:anim calcmode="lin" valueType="num">
                                      <p:cBhvr>
                                        <p:cTn id="21" dur="1000" fill="hold"/>
                                        <p:tgtEl>
                                          <p:spTgt spid="11"/>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7" presetClass="entr" presetSubtype="0" fill="hold" nodeType="after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1000"/>
                                        <p:tgtEl>
                                          <p:spTgt spid="17"/>
                                        </p:tgtEl>
                                      </p:cBhvr>
                                    </p:animEffect>
                                    <p:anim calcmode="lin" valueType="num">
                                      <p:cBhvr>
                                        <p:cTn id="26" dur="1000" fill="hold"/>
                                        <p:tgtEl>
                                          <p:spTgt spid="17"/>
                                        </p:tgtEl>
                                        <p:attrNameLst>
                                          <p:attrName>ppt_x</p:attrName>
                                        </p:attrNameLst>
                                      </p:cBhvr>
                                      <p:tavLst>
                                        <p:tav tm="0">
                                          <p:val>
                                            <p:strVal val="#ppt_x"/>
                                          </p:val>
                                        </p:tav>
                                        <p:tav tm="100000">
                                          <p:val>
                                            <p:strVal val="#ppt_x"/>
                                          </p:val>
                                        </p:tav>
                                      </p:tavLst>
                                    </p:anim>
                                    <p:anim calcmode="lin" valueType="num">
                                      <p:cBhvr>
                                        <p:cTn id="27"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p:cNvSpPr/>
          <p:nvPr/>
        </p:nvSpPr>
        <p:spPr>
          <a:xfrm>
            <a:off x="-15875" y="6472555"/>
            <a:ext cx="12236450" cy="407035"/>
          </a:xfrm>
          <a:prstGeom prst="rect">
            <a:avLst/>
          </a:prstGeom>
          <a:solidFill>
            <a:srgbClr val="7F4D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6" name="图片 15" descr="2466c089c49904cfa7fd78f3324dcd59"/>
          <p:cNvPicPr>
            <a:picLocks noChangeAspect="1"/>
          </p:cNvPicPr>
          <p:nvPr/>
        </p:nvPicPr>
        <p:blipFill>
          <a:blip r:embed="rId3">
            <a:grayscl/>
          </a:blip>
          <a:stretch>
            <a:fillRect/>
          </a:stretch>
        </p:blipFill>
        <p:spPr>
          <a:xfrm flipH="1">
            <a:off x="6391910" y="1062990"/>
            <a:ext cx="5828665" cy="5409565"/>
          </a:xfrm>
          <a:prstGeom prst="rect">
            <a:avLst/>
          </a:prstGeom>
        </p:spPr>
      </p:pic>
      <p:sp>
        <p:nvSpPr>
          <p:cNvPr id="2" name="TextBox 12"/>
          <p:cNvSpPr txBox="1"/>
          <p:nvPr/>
        </p:nvSpPr>
        <p:spPr>
          <a:xfrm>
            <a:off x="1933260" y="1594260"/>
            <a:ext cx="1107996" cy="1200329"/>
          </a:xfrm>
          <a:prstGeom prst="rect">
            <a:avLst/>
          </a:prstGeom>
          <a:noFill/>
        </p:spPr>
        <p:txBody>
          <a:bodyPr wrap="none" rtlCol="0">
            <a:spAutoFit/>
          </a:bodyPr>
          <a:lstStyle/>
          <a:p>
            <a:r>
              <a:rPr lang="zh-CN" altLang="en-US" sz="7200" b="1" dirty="0">
                <a:solidFill>
                  <a:srgbClr val="94573A"/>
                </a:solidFill>
                <a:latin typeface="微软雅黑" panose="020B0503020204020204" pitchFamily="34" charset="-122"/>
                <a:ea typeface="微软雅黑" panose="020B0503020204020204" pitchFamily="34" charset="-122"/>
              </a:rPr>
              <a:t>贰</a:t>
            </a:r>
            <a:endParaRPr lang="en-US" altLang="zh-CN" sz="7200" b="1" dirty="0">
              <a:solidFill>
                <a:srgbClr val="94573A"/>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1933575" y="2793365"/>
            <a:ext cx="3570208" cy="769441"/>
          </a:xfrm>
          <a:prstGeom prst="rect">
            <a:avLst/>
          </a:prstGeom>
          <a:noFill/>
        </p:spPr>
        <p:txBody>
          <a:bodyPr wrap="none" rtlCol="0">
            <a:spAutoFit/>
          </a:bodyPr>
          <a:lstStyle/>
          <a:p>
            <a:r>
              <a:rPr lang="zh-CN" altLang="en-US" sz="4400" b="1" dirty="0">
                <a:solidFill>
                  <a:srgbClr val="94573A"/>
                </a:solidFill>
              </a:rPr>
              <a:t>案例背景介绍</a:t>
            </a:r>
          </a:p>
        </p:txBody>
      </p:sp>
      <p:grpSp>
        <p:nvGrpSpPr>
          <p:cNvPr id="5" name="组合 4"/>
          <p:cNvGrpSpPr/>
          <p:nvPr/>
        </p:nvGrpSpPr>
        <p:grpSpPr>
          <a:xfrm>
            <a:off x="3302000" y="1995170"/>
            <a:ext cx="760730" cy="397510"/>
            <a:chOff x="10302" y="3378"/>
            <a:chExt cx="1198" cy="626"/>
          </a:xfrm>
        </p:grpSpPr>
        <p:sp>
          <p:nvSpPr>
            <p:cNvPr id="6" name="燕尾形 5"/>
            <p:cNvSpPr/>
            <p:nvPr/>
          </p:nvSpPr>
          <p:spPr>
            <a:xfrm>
              <a:off x="10302" y="3378"/>
              <a:ext cx="551" cy="626"/>
            </a:xfrm>
            <a:prstGeom prst="chevron">
              <a:avLst>
                <a:gd name="adj" fmla="val 57843"/>
              </a:avLst>
            </a:prstGeom>
            <a:solidFill>
              <a:srgbClr val="9457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燕尾形 6"/>
            <p:cNvSpPr/>
            <p:nvPr/>
          </p:nvSpPr>
          <p:spPr>
            <a:xfrm>
              <a:off x="10626" y="3378"/>
              <a:ext cx="551" cy="626"/>
            </a:xfrm>
            <a:prstGeom prst="chevron">
              <a:avLst>
                <a:gd name="adj" fmla="val 57843"/>
              </a:avLst>
            </a:prstGeom>
            <a:solidFill>
              <a:srgbClr val="9457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燕尾形 7"/>
            <p:cNvSpPr/>
            <p:nvPr/>
          </p:nvSpPr>
          <p:spPr>
            <a:xfrm>
              <a:off x="10950" y="3378"/>
              <a:ext cx="551" cy="626"/>
            </a:xfrm>
            <a:prstGeom prst="chevron">
              <a:avLst>
                <a:gd name="adj" fmla="val 57843"/>
              </a:avLst>
            </a:prstGeom>
            <a:solidFill>
              <a:srgbClr val="9457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ustDataLst>
      <p:tags r:id="rId1"/>
    </p:custData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22" presetClass="entr" presetSubtype="4" fill="hold"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ipe(down)">
                                      <p:cBhvr>
                                        <p:cTn id="13" dur="500"/>
                                        <p:tgtEl>
                                          <p:spTgt spid="5"/>
                                        </p:tgtEl>
                                      </p:cBhvr>
                                    </p:animEffect>
                                  </p:childTnLst>
                                </p:cTn>
                              </p:par>
                            </p:childTnLst>
                          </p:cTn>
                        </p:par>
                        <p:par>
                          <p:cTn id="14" fill="hold">
                            <p:stCondLst>
                              <p:cond delay="1000"/>
                            </p:stCondLst>
                            <p:childTnLst>
                              <p:par>
                                <p:cTn id="15" presetID="22" presetClass="entr" presetSubtype="4" fill="hold" grpId="0" nodeType="after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down)">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直接连接符 12"/>
          <p:cNvCxnSpPr/>
          <p:nvPr/>
        </p:nvCxnSpPr>
        <p:spPr>
          <a:xfrm flipV="1">
            <a:off x="284370" y="3565668"/>
            <a:ext cx="7920058" cy="12700"/>
          </a:xfrm>
          <a:prstGeom prst="line">
            <a:avLst/>
          </a:prstGeom>
          <a:ln>
            <a:solidFill>
              <a:srgbClr val="9F4C1F"/>
            </a:solidFill>
            <a:prstDash val="sysDash"/>
          </a:ln>
        </p:spPr>
        <p:style>
          <a:lnRef idx="1">
            <a:schemeClr val="accent1"/>
          </a:lnRef>
          <a:fillRef idx="0">
            <a:schemeClr val="accent1"/>
          </a:fillRef>
          <a:effectRef idx="0">
            <a:schemeClr val="accent1"/>
          </a:effectRef>
          <a:fontRef idx="minor">
            <a:schemeClr val="tx1"/>
          </a:fontRef>
        </p:style>
      </p:cxnSp>
      <p:sp>
        <p:nvSpPr>
          <p:cNvPr id="2" name="矩形 1"/>
          <p:cNvSpPr/>
          <p:nvPr/>
        </p:nvSpPr>
        <p:spPr>
          <a:xfrm>
            <a:off x="1823610" y="682966"/>
            <a:ext cx="75565" cy="5040037"/>
          </a:xfrm>
          <a:prstGeom prst="rect">
            <a:avLst/>
          </a:prstGeom>
          <a:solidFill>
            <a:srgbClr val="9F4C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 name="组合 6"/>
          <p:cNvGrpSpPr/>
          <p:nvPr/>
        </p:nvGrpSpPr>
        <p:grpSpPr>
          <a:xfrm>
            <a:off x="1691716" y="3414316"/>
            <a:ext cx="393700" cy="393700"/>
            <a:chOff x="4310" y="2145"/>
            <a:chExt cx="620" cy="620"/>
          </a:xfrm>
        </p:grpSpPr>
        <p:sp>
          <p:nvSpPr>
            <p:cNvPr id="8" name="椭圆 7"/>
            <p:cNvSpPr/>
            <p:nvPr/>
          </p:nvSpPr>
          <p:spPr>
            <a:xfrm>
              <a:off x="4310" y="2145"/>
              <a:ext cx="620" cy="620"/>
            </a:xfrm>
            <a:prstGeom prst="ellipse">
              <a:avLst/>
            </a:prstGeom>
            <a:solidFill>
              <a:srgbClr val="DAD9D9"/>
            </a:solidFill>
            <a:ln w="19050">
              <a:solidFill>
                <a:srgbClr val="9F4C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4450" y="2285"/>
              <a:ext cx="340" cy="340"/>
            </a:xfrm>
            <a:prstGeom prst="ellipse">
              <a:avLst/>
            </a:prstGeom>
            <a:solidFill>
              <a:srgbClr val="9F4C1F"/>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0" name="直接连接符 9"/>
          <p:cNvCxnSpPr/>
          <p:nvPr/>
        </p:nvCxnSpPr>
        <p:spPr>
          <a:xfrm flipV="1">
            <a:off x="284370" y="1180511"/>
            <a:ext cx="7920058" cy="12700"/>
          </a:xfrm>
          <a:prstGeom prst="line">
            <a:avLst/>
          </a:prstGeom>
          <a:ln>
            <a:solidFill>
              <a:srgbClr val="9F4C1F"/>
            </a:solidFill>
            <a:prstDash val="sysDash"/>
          </a:ln>
        </p:spPr>
        <p:style>
          <a:lnRef idx="1">
            <a:schemeClr val="accent1"/>
          </a:lnRef>
          <a:fillRef idx="0">
            <a:schemeClr val="accent1"/>
          </a:fillRef>
          <a:effectRef idx="0">
            <a:schemeClr val="accent1"/>
          </a:effectRef>
          <a:fontRef idx="minor">
            <a:schemeClr val="tx1"/>
          </a:fontRef>
        </p:style>
      </p:cxnSp>
      <p:grpSp>
        <p:nvGrpSpPr>
          <p:cNvPr id="6" name="组合 5"/>
          <p:cNvGrpSpPr/>
          <p:nvPr/>
        </p:nvGrpSpPr>
        <p:grpSpPr>
          <a:xfrm>
            <a:off x="1647759" y="1026085"/>
            <a:ext cx="393700" cy="393700"/>
            <a:chOff x="4310" y="2145"/>
            <a:chExt cx="620" cy="620"/>
          </a:xfrm>
        </p:grpSpPr>
        <p:sp>
          <p:nvSpPr>
            <p:cNvPr id="3" name="椭圆 2"/>
            <p:cNvSpPr/>
            <p:nvPr/>
          </p:nvSpPr>
          <p:spPr>
            <a:xfrm>
              <a:off x="4310" y="2145"/>
              <a:ext cx="620" cy="620"/>
            </a:xfrm>
            <a:prstGeom prst="ellipse">
              <a:avLst/>
            </a:prstGeom>
            <a:solidFill>
              <a:srgbClr val="DAD9D9"/>
            </a:solidFill>
            <a:ln w="19050">
              <a:solidFill>
                <a:srgbClr val="9F4C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4450" y="2285"/>
              <a:ext cx="340" cy="340"/>
            </a:xfrm>
            <a:prstGeom prst="ellipse">
              <a:avLst/>
            </a:prstGeom>
            <a:solidFill>
              <a:srgbClr val="9F4C1F"/>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 name="文本框 10"/>
          <p:cNvSpPr txBox="1"/>
          <p:nvPr/>
        </p:nvSpPr>
        <p:spPr>
          <a:xfrm>
            <a:off x="284370" y="-66307"/>
            <a:ext cx="1539240" cy="1568450"/>
          </a:xfrm>
          <a:prstGeom prst="rect">
            <a:avLst/>
          </a:prstGeom>
          <a:noFill/>
        </p:spPr>
        <p:txBody>
          <a:bodyPr wrap="none" rtlCol="0">
            <a:spAutoFit/>
          </a:bodyPr>
          <a:lstStyle/>
          <a:p>
            <a:r>
              <a:rPr lang="en-US" altLang="zh-CN" sz="9600" dirty="0">
                <a:solidFill>
                  <a:srgbClr val="94573A"/>
                </a:solidFill>
                <a:latin typeface="DokChampa" panose="020B0604020202020204" charset="0"/>
                <a:cs typeface="DokChampa" panose="020B0604020202020204" charset="0"/>
              </a:rPr>
              <a:t>01</a:t>
            </a:r>
          </a:p>
        </p:txBody>
      </p:sp>
      <p:sp>
        <p:nvSpPr>
          <p:cNvPr id="12" name="文本框 11"/>
          <p:cNvSpPr txBox="1"/>
          <p:nvPr/>
        </p:nvSpPr>
        <p:spPr>
          <a:xfrm>
            <a:off x="424703" y="3442226"/>
            <a:ext cx="1539240" cy="1568450"/>
          </a:xfrm>
          <a:prstGeom prst="rect">
            <a:avLst/>
          </a:prstGeom>
          <a:noFill/>
        </p:spPr>
        <p:txBody>
          <a:bodyPr wrap="none" rtlCol="0">
            <a:spAutoFit/>
          </a:bodyPr>
          <a:lstStyle/>
          <a:p>
            <a:pPr algn="dist"/>
            <a:r>
              <a:rPr lang="en-US" altLang="zh-CN" sz="9600" dirty="0">
                <a:solidFill>
                  <a:srgbClr val="94573A"/>
                </a:solidFill>
                <a:latin typeface="DokChampa" panose="020B0604020202020204" charset="0"/>
                <a:cs typeface="DokChampa" panose="020B0604020202020204" charset="0"/>
              </a:rPr>
              <a:t>02</a:t>
            </a:r>
          </a:p>
        </p:txBody>
      </p:sp>
      <p:grpSp>
        <p:nvGrpSpPr>
          <p:cNvPr id="4" name="组合 3"/>
          <p:cNvGrpSpPr/>
          <p:nvPr/>
        </p:nvGrpSpPr>
        <p:grpSpPr>
          <a:xfrm>
            <a:off x="4148476" y="14415"/>
            <a:ext cx="940742" cy="857163"/>
            <a:chOff x="3922" y="2310"/>
            <a:chExt cx="1320" cy="1320"/>
          </a:xfrm>
        </p:grpSpPr>
        <p:sp>
          <p:nvSpPr>
            <p:cNvPr id="14" name="椭圆 13"/>
            <p:cNvSpPr/>
            <p:nvPr/>
          </p:nvSpPr>
          <p:spPr>
            <a:xfrm>
              <a:off x="3922" y="2310"/>
              <a:ext cx="1320" cy="1320"/>
            </a:xfrm>
            <a:prstGeom prst="ellipse">
              <a:avLst/>
            </a:prstGeom>
            <a:solidFill>
              <a:srgbClr val="9457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KSO_Shape"/>
            <p:cNvSpPr/>
            <p:nvPr/>
          </p:nvSpPr>
          <p:spPr bwMode="auto">
            <a:xfrm>
              <a:off x="4158" y="2540"/>
              <a:ext cx="849" cy="860"/>
            </a:xfrm>
            <a:custGeom>
              <a:avLst/>
              <a:gdLst>
                <a:gd name="T0" fmla="*/ 6049 w 6080"/>
                <a:gd name="T1" fmla="*/ 2755 h 6168"/>
                <a:gd name="T2" fmla="*/ 5971 w 6080"/>
                <a:gd name="T3" fmla="*/ 2720 h 6168"/>
                <a:gd name="T4" fmla="*/ 5762 w 6080"/>
                <a:gd name="T5" fmla="*/ 2720 h 6168"/>
                <a:gd name="T6" fmla="*/ 5000 w 6080"/>
                <a:gd name="T7" fmla="*/ 1271 h 6168"/>
                <a:gd name="T8" fmla="*/ 4808 w 6080"/>
                <a:gd name="T9" fmla="*/ 1127 h 6168"/>
                <a:gd name="T10" fmla="*/ 3646 w 6080"/>
                <a:gd name="T11" fmla="*/ 861 h 6168"/>
                <a:gd name="T12" fmla="*/ 3307 w 6080"/>
                <a:gd name="T13" fmla="*/ 571 h 6168"/>
                <a:gd name="T14" fmla="*/ 3307 w 6080"/>
                <a:gd name="T15" fmla="*/ 267 h 6168"/>
                <a:gd name="T16" fmla="*/ 3040 w 6080"/>
                <a:gd name="T17" fmla="*/ 0 h 6168"/>
                <a:gd name="T18" fmla="*/ 2773 w 6080"/>
                <a:gd name="T19" fmla="*/ 267 h 6168"/>
                <a:gd name="T20" fmla="*/ 2773 w 6080"/>
                <a:gd name="T21" fmla="*/ 571 h 6168"/>
                <a:gd name="T22" fmla="*/ 2434 w 6080"/>
                <a:gd name="T23" fmla="*/ 861 h 6168"/>
                <a:gd name="T24" fmla="*/ 1271 w 6080"/>
                <a:gd name="T25" fmla="*/ 1127 h 6168"/>
                <a:gd name="T26" fmla="*/ 1080 w 6080"/>
                <a:gd name="T27" fmla="*/ 1271 h 6168"/>
                <a:gd name="T28" fmla="*/ 318 w 6080"/>
                <a:gd name="T29" fmla="*/ 2720 h 6168"/>
                <a:gd name="T30" fmla="*/ 109 w 6080"/>
                <a:gd name="T31" fmla="*/ 2720 h 6168"/>
                <a:gd name="T32" fmla="*/ 30 w 6080"/>
                <a:gd name="T33" fmla="*/ 2755 h 6168"/>
                <a:gd name="T34" fmla="*/ 3 w 6080"/>
                <a:gd name="T35" fmla="*/ 2836 h 6168"/>
                <a:gd name="T36" fmla="*/ 1248 w 6080"/>
                <a:gd name="T37" fmla="*/ 3970 h 6168"/>
                <a:gd name="T38" fmla="*/ 2493 w 6080"/>
                <a:gd name="T39" fmla="*/ 2836 h 6168"/>
                <a:gd name="T40" fmla="*/ 2466 w 6080"/>
                <a:gd name="T41" fmla="*/ 2755 h 6168"/>
                <a:gd name="T42" fmla="*/ 2387 w 6080"/>
                <a:gd name="T43" fmla="*/ 2720 h 6168"/>
                <a:gd name="T44" fmla="*/ 2178 w 6080"/>
                <a:gd name="T45" fmla="*/ 2720 h 6168"/>
                <a:gd name="T46" fmla="*/ 1546 w 6080"/>
                <a:gd name="T47" fmla="*/ 1516 h 6168"/>
                <a:gd name="T48" fmla="*/ 2773 w 6080"/>
                <a:gd name="T49" fmla="*/ 1120 h 6168"/>
                <a:gd name="T50" fmla="*/ 2773 w 6080"/>
                <a:gd name="T51" fmla="*/ 5501 h 6168"/>
                <a:gd name="T52" fmla="*/ 1565 w 6080"/>
                <a:gd name="T53" fmla="*/ 5501 h 6168"/>
                <a:gd name="T54" fmla="*/ 1231 w 6080"/>
                <a:gd name="T55" fmla="*/ 5834 h 6168"/>
                <a:gd name="T56" fmla="*/ 1565 w 6080"/>
                <a:gd name="T57" fmla="*/ 6168 h 6168"/>
                <a:gd name="T58" fmla="*/ 4464 w 6080"/>
                <a:gd name="T59" fmla="*/ 6168 h 6168"/>
                <a:gd name="T60" fmla="*/ 4797 w 6080"/>
                <a:gd name="T61" fmla="*/ 5834 h 6168"/>
                <a:gd name="T62" fmla="*/ 4464 w 6080"/>
                <a:gd name="T63" fmla="*/ 5501 h 6168"/>
                <a:gd name="T64" fmla="*/ 3307 w 6080"/>
                <a:gd name="T65" fmla="*/ 5501 h 6168"/>
                <a:gd name="T66" fmla="*/ 3307 w 6080"/>
                <a:gd name="T67" fmla="*/ 1120 h 6168"/>
                <a:gd name="T68" fmla="*/ 4534 w 6080"/>
                <a:gd name="T69" fmla="*/ 1516 h 6168"/>
                <a:gd name="T70" fmla="*/ 3902 w 6080"/>
                <a:gd name="T71" fmla="*/ 2720 h 6168"/>
                <a:gd name="T72" fmla="*/ 3693 w 6080"/>
                <a:gd name="T73" fmla="*/ 2720 h 6168"/>
                <a:gd name="T74" fmla="*/ 3614 w 6080"/>
                <a:gd name="T75" fmla="*/ 2755 h 6168"/>
                <a:gd name="T76" fmla="*/ 3587 w 6080"/>
                <a:gd name="T77" fmla="*/ 2836 h 6168"/>
                <a:gd name="T78" fmla="*/ 4832 w 6080"/>
                <a:gd name="T79" fmla="*/ 3970 h 6168"/>
                <a:gd name="T80" fmla="*/ 6077 w 6080"/>
                <a:gd name="T81" fmla="*/ 2836 h 6168"/>
                <a:gd name="T82" fmla="*/ 6049 w 6080"/>
                <a:gd name="T83" fmla="*/ 2755 h 6168"/>
                <a:gd name="T84" fmla="*/ 1726 w 6080"/>
                <a:gd name="T85" fmla="*/ 2720 h 6168"/>
                <a:gd name="T86" fmla="*/ 770 w 6080"/>
                <a:gd name="T87" fmla="*/ 2720 h 6168"/>
                <a:gd name="T88" fmla="*/ 1248 w 6080"/>
                <a:gd name="T89" fmla="*/ 1809 h 6168"/>
                <a:gd name="T90" fmla="*/ 1726 w 6080"/>
                <a:gd name="T91" fmla="*/ 2720 h 6168"/>
                <a:gd name="T92" fmla="*/ 4354 w 6080"/>
                <a:gd name="T93" fmla="*/ 2720 h 6168"/>
                <a:gd name="T94" fmla="*/ 4832 w 6080"/>
                <a:gd name="T95" fmla="*/ 1809 h 6168"/>
                <a:gd name="T96" fmla="*/ 5310 w 6080"/>
                <a:gd name="T97" fmla="*/ 2720 h 6168"/>
                <a:gd name="T98" fmla="*/ 4354 w 6080"/>
                <a:gd name="T99" fmla="*/ 2720 h 6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080" h="6168">
                  <a:moveTo>
                    <a:pt x="6049" y="2755"/>
                  </a:moveTo>
                  <a:cubicBezTo>
                    <a:pt x="6029" y="2733"/>
                    <a:pt x="6001" y="2720"/>
                    <a:pt x="5971" y="2720"/>
                  </a:cubicBezTo>
                  <a:lnTo>
                    <a:pt x="5762" y="2720"/>
                  </a:lnTo>
                  <a:cubicBezTo>
                    <a:pt x="5762" y="2720"/>
                    <a:pt x="5038" y="1342"/>
                    <a:pt x="5000" y="1271"/>
                  </a:cubicBezTo>
                  <a:cubicBezTo>
                    <a:pt x="4960" y="1194"/>
                    <a:pt x="4899" y="1127"/>
                    <a:pt x="4808" y="1127"/>
                  </a:cubicBezTo>
                  <a:cubicBezTo>
                    <a:pt x="4366" y="1127"/>
                    <a:pt x="3953" y="1033"/>
                    <a:pt x="3646" y="861"/>
                  </a:cubicBezTo>
                  <a:cubicBezTo>
                    <a:pt x="3493" y="776"/>
                    <a:pt x="3377" y="676"/>
                    <a:pt x="3307" y="571"/>
                  </a:cubicBezTo>
                  <a:lnTo>
                    <a:pt x="3307" y="267"/>
                  </a:lnTo>
                  <a:cubicBezTo>
                    <a:pt x="3307" y="119"/>
                    <a:pt x="3187" y="0"/>
                    <a:pt x="3040" y="0"/>
                  </a:cubicBezTo>
                  <a:cubicBezTo>
                    <a:pt x="2893" y="0"/>
                    <a:pt x="2773" y="119"/>
                    <a:pt x="2773" y="267"/>
                  </a:cubicBezTo>
                  <a:lnTo>
                    <a:pt x="2773" y="571"/>
                  </a:lnTo>
                  <a:cubicBezTo>
                    <a:pt x="2703" y="676"/>
                    <a:pt x="2587" y="776"/>
                    <a:pt x="2434" y="861"/>
                  </a:cubicBezTo>
                  <a:cubicBezTo>
                    <a:pt x="2127" y="1033"/>
                    <a:pt x="1714" y="1127"/>
                    <a:pt x="1271" y="1127"/>
                  </a:cubicBezTo>
                  <a:cubicBezTo>
                    <a:pt x="1180" y="1127"/>
                    <a:pt x="1126" y="1183"/>
                    <a:pt x="1080" y="1271"/>
                  </a:cubicBezTo>
                  <a:cubicBezTo>
                    <a:pt x="972" y="1476"/>
                    <a:pt x="318" y="2720"/>
                    <a:pt x="318" y="2720"/>
                  </a:cubicBezTo>
                  <a:lnTo>
                    <a:pt x="109" y="2720"/>
                  </a:lnTo>
                  <a:cubicBezTo>
                    <a:pt x="79" y="2720"/>
                    <a:pt x="50" y="2732"/>
                    <a:pt x="30" y="2755"/>
                  </a:cubicBezTo>
                  <a:cubicBezTo>
                    <a:pt x="10" y="2777"/>
                    <a:pt x="0" y="2806"/>
                    <a:pt x="3" y="2836"/>
                  </a:cubicBezTo>
                  <a:cubicBezTo>
                    <a:pt x="62" y="3472"/>
                    <a:pt x="597" y="3970"/>
                    <a:pt x="1248" y="3970"/>
                  </a:cubicBezTo>
                  <a:cubicBezTo>
                    <a:pt x="1899" y="3970"/>
                    <a:pt x="2434" y="3472"/>
                    <a:pt x="2493" y="2836"/>
                  </a:cubicBezTo>
                  <a:cubicBezTo>
                    <a:pt x="2496" y="2806"/>
                    <a:pt x="2486" y="2777"/>
                    <a:pt x="2466" y="2755"/>
                  </a:cubicBezTo>
                  <a:cubicBezTo>
                    <a:pt x="2446" y="2733"/>
                    <a:pt x="2417" y="2720"/>
                    <a:pt x="2387" y="2720"/>
                  </a:cubicBezTo>
                  <a:lnTo>
                    <a:pt x="2178" y="2720"/>
                  </a:lnTo>
                  <a:lnTo>
                    <a:pt x="1546" y="1516"/>
                  </a:lnTo>
                  <a:cubicBezTo>
                    <a:pt x="2038" y="1477"/>
                    <a:pt x="2468" y="1332"/>
                    <a:pt x="2773" y="1120"/>
                  </a:cubicBezTo>
                  <a:lnTo>
                    <a:pt x="2773" y="5501"/>
                  </a:lnTo>
                  <a:lnTo>
                    <a:pt x="1565" y="5501"/>
                  </a:lnTo>
                  <a:cubicBezTo>
                    <a:pt x="1381" y="5501"/>
                    <a:pt x="1231" y="5650"/>
                    <a:pt x="1231" y="5834"/>
                  </a:cubicBezTo>
                  <a:cubicBezTo>
                    <a:pt x="1231" y="6019"/>
                    <a:pt x="1381" y="6168"/>
                    <a:pt x="1565" y="6168"/>
                  </a:cubicBezTo>
                  <a:lnTo>
                    <a:pt x="4464" y="6168"/>
                  </a:lnTo>
                  <a:cubicBezTo>
                    <a:pt x="4648" y="6168"/>
                    <a:pt x="4797" y="6019"/>
                    <a:pt x="4797" y="5834"/>
                  </a:cubicBezTo>
                  <a:cubicBezTo>
                    <a:pt x="4797" y="5650"/>
                    <a:pt x="4648" y="5501"/>
                    <a:pt x="4464" y="5501"/>
                  </a:cubicBezTo>
                  <a:lnTo>
                    <a:pt x="3307" y="5501"/>
                  </a:lnTo>
                  <a:lnTo>
                    <a:pt x="3307" y="1120"/>
                  </a:lnTo>
                  <a:cubicBezTo>
                    <a:pt x="3612" y="1332"/>
                    <a:pt x="4041" y="1477"/>
                    <a:pt x="4534" y="1516"/>
                  </a:cubicBezTo>
                  <a:lnTo>
                    <a:pt x="3902" y="2720"/>
                  </a:lnTo>
                  <a:lnTo>
                    <a:pt x="3693" y="2720"/>
                  </a:lnTo>
                  <a:cubicBezTo>
                    <a:pt x="3663" y="2720"/>
                    <a:pt x="3634" y="2732"/>
                    <a:pt x="3614" y="2755"/>
                  </a:cubicBezTo>
                  <a:cubicBezTo>
                    <a:pt x="3594" y="2777"/>
                    <a:pt x="3584" y="2806"/>
                    <a:pt x="3587" y="2836"/>
                  </a:cubicBezTo>
                  <a:cubicBezTo>
                    <a:pt x="3645" y="3472"/>
                    <a:pt x="4180" y="3970"/>
                    <a:pt x="4832" y="3970"/>
                  </a:cubicBezTo>
                  <a:cubicBezTo>
                    <a:pt x="5483" y="3970"/>
                    <a:pt x="6018" y="3472"/>
                    <a:pt x="6077" y="2836"/>
                  </a:cubicBezTo>
                  <a:cubicBezTo>
                    <a:pt x="6080" y="2806"/>
                    <a:pt x="6070" y="2777"/>
                    <a:pt x="6049" y="2755"/>
                  </a:cubicBezTo>
                  <a:close/>
                  <a:moveTo>
                    <a:pt x="1726" y="2720"/>
                  </a:moveTo>
                  <a:lnTo>
                    <a:pt x="770" y="2720"/>
                  </a:lnTo>
                  <a:lnTo>
                    <a:pt x="1248" y="1809"/>
                  </a:lnTo>
                  <a:lnTo>
                    <a:pt x="1726" y="2720"/>
                  </a:lnTo>
                  <a:close/>
                  <a:moveTo>
                    <a:pt x="4354" y="2720"/>
                  </a:moveTo>
                  <a:lnTo>
                    <a:pt x="4832" y="1809"/>
                  </a:lnTo>
                  <a:lnTo>
                    <a:pt x="5310" y="2720"/>
                  </a:lnTo>
                  <a:lnTo>
                    <a:pt x="4354" y="2720"/>
                  </a:lnTo>
                  <a:close/>
                </a:path>
              </a:pathLst>
            </a:custGeom>
            <a:solidFill>
              <a:sysClr val="window" lastClr="FFFFFF"/>
            </a:solidFill>
            <a:ln>
              <a:noFill/>
            </a:ln>
          </p:spPr>
          <p:txBody>
            <a:bodyPr lIns="91440" tIns="45720" rIns="91440" bIns="45720" anchor="ctr">
              <a:scene3d>
                <a:camera prst="orthographicFront"/>
                <a:lightRig rig="threePt" dir="t"/>
              </a:scene3d>
              <a:sp3d contourW="12700">
                <a:contourClr>
                  <a:srgbClr val="FFFFFF"/>
                </a:contourClr>
              </a:sp3d>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1218565"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FFFFFF"/>
                </a:solidFill>
                <a:effectLst/>
                <a:uLnTx/>
                <a:uFillTx/>
                <a:latin typeface="等线" panose="02010600030101010101" charset="-122"/>
                <a:ea typeface="等线" panose="02010600030101010101" charset="-122"/>
                <a:cs typeface="+mn-cs"/>
              </a:endParaRPr>
            </a:p>
          </p:txBody>
        </p:sp>
      </p:grpSp>
      <p:sp>
        <p:nvSpPr>
          <p:cNvPr id="21" name="文本框 20"/>
          <p:cNvSpPr txBox="1"/>
          <p:nvPr/>
        </p:nvSpPr>
        <p:spPr>
          <a:xfrm>
            <a:off x="2041458" y="3580513"/>
            <a:ext cx="6970111" cy="1525739"/>
          </a:xfrm>
          <a:prstGeom prst="rect">
            <a:avLst/>
          </a:prstGeom>
          <a:noFill/>
        </p:spPr>
        <p:txBody>
          <a:bodyPr wrap="square" rtlCol="0">
            <a:spAutoFit/>
          </a:bodyPr>
          <a:lstStyle/>
          <a:p>
            <a:pPr>
              <a:lnSpc>
                <a:spcPct val="150000"/>
              </a:lnSpc>
            </a:pPr>
            <a:r>
              <a:rPr lang="en-US" altLang="zh-CN" sz="1600" dirty="0">
                <a:sym typeface="+mn-ea"/>
              </a:rPr>
              <a:t>       2011</a:t>
            </a:r>
            <a:r>
              <a:rPr lang="zh-CN" altLang="en-US" sz="1600" dirty="0">
                <a:sym typeface="+mn-ea"/>
              </a:rPr>
              <a:t>年</a:t>
            </a:r>
            <a:r>
              <a:rPr lang="en-US" altLang="zh-CN" sz="1600" dirty="0">
                <a:sym typeface="+mn-ea"/>
              </a:rPr>
              <a:t>9</a:t>
            </a:r>
            <a:r>
              <a:rPr lang="zh-CN" altLang="en-US" sz="1600" dirty="0">
                <a:sym typeface="+mn-ea"/>
              </a:rPr>
              <a:t>月底三公司合作发生争议。聚合公司关闭了服务器，改由融创公司进行维护和服务。</a:t>
            </a:r>
            <a:r>
              <a:rPr lang="en-US" altLang="zh-CN" sz="1600" dirty="0">
                <a:sym typeface="+mn-ea"/>
              </a:rPr>
              <a:t>2011</a:t>
            </a:r>
            <a:r>
              <a:rPr lang="zh-CN" altLang="en-US" sz="1600" dirty="0">
                <a:sym typeface="+mn-ea"/>
              </a:rPr>
              <a:t>年</a:t>
            </a:r>
            <a:r>
              <a:rPr lang="en-US" altLang="zh-CN" sz="1600" dirty="0">
                <a:sym typeface="+mn-ea"/>
              </a:rPr>
              <a:t>10</a:t>
            </a:r>
            <a:r>
              <a:rPr lang="zh-CN" altLang="en-US" sz="1600" dirty="0">
                <a:sym typeface="+mn-ea"/>
              </a:rPr>
              <a:t>月</a:t>
            </a:r>
            <a:r>
              <a:rPr lang="en-US" altLang="zh-CN" sz="1600" dirty="0">
                <a:sym typeface="+mn-ea"/>
              </a:rPr>
              <a:t>13</a:t>
            </a:r>
            <a:r>
              <a:rPr lang="zh-CN" altLang="en-US" sz="1600" dirty="0">
                <a:sym typeface="+mn-ea"/>
              </a:rPr>
              <a:t>日，聚合公司认为三单位，侵犯了聚合公司的著作权，要求立即停止侵害，赔偿损失。法院鉴定报告：融创公司的软件内容和聚合公司开发的软件内容构成实质性相似。</a:t>
            </a:r>
            <a:endParaRPr lang="zh-CN" altLang="en-US" sz="1600" dirty="0">
              <a:solidFill>
                <a:srgbClr val="94573A"/>
              </a:solidFill>
            </a:endParaRPr>
          </a:p>
        </p:txBody>
      </p:sp>
      <p:sp>
        <p:nvSpPr>
          <p:cNvPr id="18" name="文本框 17"/>
          <p:cNvSpPr txBox="1"/>
          <p:nvPr/>
        </p:nvSpPr>
        <p:spPr>
          <a:xfrm>
            <a:off x="2001202" y="1069904"/>
            <a:ext cx="7142798" cy="2264402"/>
          </a:xfrm>
          <a:prstGeom prst="rect">
            <a:avLst/>
          </a:prstGeom>
          <a:noFill/>
        </p:spPr>
        <p:txBody>
          <a:bodyPr wrap="square" rtlCol="0">
            <a:spAutoFit/>
          </a:bodyPr>
          <a:lstStyle/>
          <a:p>
            <a:pPr>
              <a:lnSpc>
                <a:spcPct val="150000"/>
              </a:lnSpc>
            </a:pPr>
            <a:r>
              <a:rPr lang="zh-CN" altLang="en-US" sz="1600" dirty="0">
                <a:sym typeface="+mn-ea"/>
              </a:rPr>
              <a:t>       浙江移动公司等五集团，约定五方就开展全省医院预约诊疗服务合作达成协议。协议约定浙江移动公司负责全省医院预约诊疗服务系统建设，移动公司开发的系统的软件知识产权归信息中心与浙江移动公司双方共享。</a:t>
            </a:r>
            <a:endParaRPr lang="en-US" altLang="zh-CN" sz="1600" dirty="0">
              <a:sym typeface="+mn-ea"/>
            </a:endParaRPr>
          </a:p>
          <a:p>
            <a:pPr>
              <a:lnSpc>
                <a:spcPct val="150000"/>
              </a:lnSpc>
            </a:pPr>
            <a:r>
              <a:rPr lang="en-US" altLang="zh-CN" sz="1600" dirty="0">
                <a:sym typeface="+mn-ea"/>
              </a:rPr>
              <a:t>       </a:t>
            </a:r>
            <a:r>
              <a:rPr lang="zh-CN" altLang="en-US" sz="1600" dirty="0">
                <a:sym typeface="+mn-ea"/>
              </a:rPr>
              <a:t>浙江移动公司将系统建设项目交给融创公司实施，融创公司委托聚合公司开发了该系统软件。</a:t>
            </a:r>
            <a:r>
              <a:rPr lang="en-US" altLang="zh-CN" sz="1600" dirty="0">
                <a:sym typeface="+mn-ea"/>
              </a:rPr>
              <a:t>2010</a:t>
            </a:r>
            <a:r>
              <a:rPr lang="zh-CN" altLang="en-US" sz="1600" dirty="0">
                <a:sym typeface="+mn-ea"/>
              </a:rPr>
              <a:t>年</a:t>
            </a:r>
            <a:r>
              <a:rPr lang="en-US" altLang="zh-CN" sz="1600" dirty="0">
                <a:sym typeface="+mn-ea"/>
              </a:rPr>
              <a:t>9</a:t>
            </a:r>
            <a:r>
              <a:rPr lang="zh-CN" altLang="en-US" sz="1600" dirty="0">
                <a:sym typeface="+mn-ea"/>
              </a:rPr>
              <a:t>月</a:t>
            </a:r>
            <a:r>
              <a:rPr lang="en-US" altLang="zh-CN" sz="1600" dirty="0">
                <a:sym typeface="+mn-ea"/>
              </a:rPr>
              <a:t>27</a:t>
            </a:r>
            <a:r>
              <a:rPr lang="zh-CN" altLang="en-US" sz="1600" dirty="0">
                <a:sym typeface="+mn-ea"/>
              </a:rPr>
              <a:t>日，聚合公司提供软件，三公司共同参与安装，预约挂号系统上线试运行，由聚合公司进行维护和技术支持。</a:t>
            </a:r>
            <a:endParaRPr lang="zh-CN" altLang="en-US" sz="1600" dirty="0">
              <a:solidFill>
                <a:srgbClr val="94573A"/>
              </a:solidFill>
            </a:endParaRPr>
          </a:p>
        </p:txBody>
      </p:sp>
      <p:sp>
        <p:nvSpPr>
          <p:cNvPr id="26" name="矩形 25"/>
          <p:cNvSpPr/>
          <p:nvPr/>
        </p:nvSpPr>
        <p:spPr>
          <a:xfrm>
            <a:off x="-15875" y="6459855"/>
            <a:ext cx="12236450" cy="407035"/>
          </a:xfrm>
          <a:prstGeom prst="rect">
            <a:avLst/>
          </a:prstGeom>
          <a:solidFill>
            <a:srgbClr val="7F4D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7" name="图片 26" descr="2466c089c49904cfa7fd78f3324dcd59">
            <a:extLst>
              <a:ext uri="{FF2B5EF4-FFF2-40B4-BE49-F238E27FC236}">
                <a16:creationId xmlns:a16="http://schemas.microsoft.com/office/drawing/2014/main" id="{609A594B-53D0-4345-8669-D08E2EEDEB6E}"/>
              </a:ext>
            </a:extLst>
          </p:cNvPr>
          <p:cNvPicPr>
            <a:picLocks noChangeAspect="1"/>
          </p:cNvPicPr>
          <p:nvPr/>
        </p:nvPicPr>
        <p:blipFill>
          <a:blip r:embed="rId3">
            <a:grayscl/>
          </a:blip>
          <a:stretch>
            <a:fillRect/>
          </a:stretch>
        </p:blipFill>
        <p:spPr>
          <a:xfrm flipH="1">
            <a:off x="7387107" y="1973930"/>
            <a:ext cx="4833467" cy="4485925"/>
          </a:xfrm>
          <a:prstGeom prst="rect">
            <a:avLst/>
          </a:prstGeom>
        </p:spPr>
      </p:pic>
      <p:sp>
        <p:nvSpPr>
          <p:cNvPr id="28" name="文本框 27">
            <a:extLst>
              <a:ext uri="{FF2B5EF4-FFF2-40B4-BE49-F238E27FC236}">
                <a16:creationId xmlns:a16="http://schemas.microsoft.com/office/drawing/2014/main" id="{A7BD8AA1-3DC7-4779-8489-7C90D5BC2D0A}"/>
              </a:ext>
            </a:extLst>
          </p:cNvPr>
          <p:cNvSpPr txBox="1"/>
          <p:nvPr/>
        </p:nvSpPr>
        <p:spPr>
          <a:xfrm>
            <a:off x="5089218" y="296532"/>
            <a:ext cx="6290440" cy="461665"/>
          </a:xfrm>
          <a:prstGeom prst="rect">
            <a:avLst/>
          </a:prstGeom>
          <a:noFill/>
        </p:spPr>
        <p:txBody>
          <a:bodyPr wrap="square">
            <a:spAutoFit/>
          </a:bodyPr>
          <a:lstStyle/>
          <a:p>
            <a:r>
              <a:rPr lang="zh-CN" altLang="en-US" sz="2400" b="1" dirty="0">
                <a:solidFill>
                  <a:srgbClr val="94573A"/>
                </a:solidFill>
              </a:rPr>
              <a:t>案例背景介绍</a:t>
            </a:r>
          </a:p>
        </p:txBody>
      </p:sp>
    </p:spTree>
    <p:custDataLst>
      <p:tags r:id="rId1"/>
    </p:custData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wipe(left)">
                                      <p:cBhvr>
                                        <p:cTn id="13" dur="500"/>
                                        <p:tgtEl>
                                          <p:spTgt spid="18"/>
                                        </p:tgtEl>
                                      </p:cBhvr>
                                    </p:animEffect>
                                  </p:childTnLst>
                                </p:cTn>
                              </p:par>
                            </p:childTnLst>
                          </p:cTn>
                        </p:par>
                        <p:par>
                          <p:cTn id="14" fill="hold">
                            <p:stCondLst>
                              <p:cond delay="1000"/>
                            </p:stCondLst>
                            <p:childTnLst>
                              <p:par>
                                <p:cTn id="15" presetID="22" presetClass="entr" presetSubtype="8" fill="hold" grpId="0" nodeType="after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wipe(left)">
                                      <p:cBhvr>
                                        <p:cTn id="1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1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15" descr="2466c089c49904cfa7fd78f3324dcd59"/>
          <p:cNvPicPr>
            <a:picLocks noChangeAspect="1"/>
          </p:cNvPicPr>
          <p:nvPr/>
        </p:nvPicPr>
        <p:blipFill>
          <a:blip r:embed="rId3">
            <a:grayscl/>
          </a:blip>
          <a:stretch>
            <a:fillRect/>
          </a:stretch>
        </p:blipFill>
        <p:spPr>
          <a:xfrm>
            <a:off x="3175" y="1050290"/>
            <a:ext cx="5828665" cy="5409565"/>
          </a:xfrm>
          <a:prstGeom prst="rect">
            <a:avLst/>
          </a:prstGeom>
        </p:spPr>
      </p:pic>
      <p:sp>
        <p:nvSpPr>
          <p:cNvPr id="24" name="矩形 23"/>
          <p:cNvSpPr/>
          <p:nvPr/>
        </p:nvSpPr>
        <p:spPr>
          <a:xfrm>
            <a:off x="3175" y="6459855"/>
            <a:ext cx="12192000" cy="407035"/>
          </a:xfrm>
          <a:prstGeom prst="rect">
            <a:avLst/>
          </a:prstGeom>
          <a:solidFill>
            <a:srgbClr val="7F4D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extBox 12"/>
          <p:cNvSpPr txBox="1"/>
          <p:nvPr/>
        </p:nvSpPr>
        <p:spPr>
          <a:xfrm>
            <a:off x="5791520" y="1963195"/>
            <a:ext cx="1107996" cy="1200329"/>
          </a:xfrm>
          <a:prstGeom prst="rect">
            <a:avLst/>
          </a:prstGeom>
          <a:noFill/>
        </p:spPr>
        <p:txBody>
          <a:bodyPr wrap="none" rtlCol="0">
            <a:spAutoFit/>
          </a:bodyPr>
          <a:lstStyle/>
          <a:p>
            <a:r>
              <a:rPr lang="zh-CN" altLang="en-US" sz="7200" b="1" dirty="0">
                <a:solidFill>
                  <a:srgbClr val="94573A"/>
                </a:solidFill>
                <a:latin typeface="微软雅黑" panose="020B0503020204020204" pitchFamily="34" charset="-122"/>
                <a:ea typeface="微软雅黑" panose="020B0503020204020204" pitchFamily="34" charset="-122"/>
              </a:rPr>
              <a:t>叁</a:t>
            </a:r>
            <a:endParaRPr lang="en-US" altLang="zh-CN" sz="7200" b="1" dirty="0">
              <a:solidFill>
                <a:srgbClr val="94573A"/>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5791835" y="3162300"/>
            <a:ext cx="2418080" cy="768350"/>
          </a:xfrm>
          <a:prstGeom prst="rect">
            <a:avLst/>
          </a:prstGeom>
          <a:noFill/>
        </p:spPr>
        <p:txBody>
          <a:bodyPr wrap="none" rtlCol="0">
            <a:spAutoFit/>
          </a:bodyPr>
          <a:lstStyle/>
          <a:p>
            <a:r>
              <a:rPr lang="zh-CN" altLang="en-US" sz="4400" b="1">
                <a:solidFill>
                  <a:srgbClr val="94573A"/>
                </a:solidFill>
              </a:rPr>
              <a:t>案件一审</a:t>
            </a:r>
          </a:p>
        </p:txBody>
      </p:sp>
      <p:grpSp>
        <p:nvGrpSpPr>
          <p:cNvPr id="5" name="组合 4"/>
          <p:cNvGrpSpPr/>
          <p:nvPr/>
        </p:nvGrpSpPr>
        <p:grpSpPr>
          <a:xfrm>
            <a:off x="7160260" y="2364105"/>
            <a:ext cx="760730" cy="397510"/>
            <a:chOff x="10302" y="3378"/>
            <a:chExt cx="1198" cy="626"/>
          </a:xfrm>
        </p:grpSpPr>
        <p:sp>
          <p:nvSpPr>
            <p:cNvPr id="6" name="燕尾形 5"/>
            <p:cNvSpPr/>
            <p:nvPr/>
          </p:nvSpPr>
          <p:spPr>
            <a:xfrm>
              <a:off x="10302" y="3378"/>
              <a:ext cx="551" cy="626"/>
            </a:xfrm>
            <a:prstGeom prst="chevron">
              <a:avLst>
                <a:gd name="adj" fmla="val 57843"/>
              </a:avLst>
            </a:prstGeom>
            <a:solidFill>
              <a:srgbClr val="9457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燕尾形 6"/>
            <p:cNvSpPr/>
            <p:nvPr/>
          </p:nvSpPr>
          <p:spPr>
            <a:xfrm>
              <a:off x="10626" y="3378"/>
              <a:ext cx="551" cy="626"/>
            </a:xfrm>
            <a:prstGeom prst="chevron">
              <a:avLst>
                <a:gd name="adj" fmla="val 57843"/>
              </a:avLst>
            </a:prstGeom>
            <a:solidFill>
              <a:srgbClr val="9457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燕尾形 7"/>
            <p:cNvSpPr/>
            <p:nvPr/>
          </p:nvSpPr>
          <p:spPr>
            <a:xfrm>
              <a:off x="10950" y="3378"/>
              <a:ext cx="551" cy="626"/>
            </a:xfrm>
            <a:prstGeom prst="chevron">
              <a:avLst>
                <a:gd name="adj" fmla="val 57843"/>
              </a:avLst>
            </a:prstGeom>
            <a:solidFill>
              <a:srgbClr val="9457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ustDataLst>
      <p:tags r:id="rId1"/>
    </p:custDataLst>
  </p:cSld>
  <p:clrMapOvr>
    <a:masterClrMapping/>
  </p:clrMapOvr>
  <mc:AlternateContent xmlns:mc="http://schemas.openxmlformats.org/markup-compatibility/2006" xmlns:p14="http://schemas.microsoft.com/office/powerpoint/2010/main">
    <mc:Choice Requires="p14">
      <p:transition>
        <p:random/>
      </p:transition>
    </mc:Choice>
    <mc:Fallback xmlns="">
      <p:transition>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22" presetClass="entr" presetSubtype="4" fill="hold"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ipe(down)">
                                      <p:cBhvr>
                                        <p:cTn id="13" dur="500"/>
                                        <p:tgtEl>
                                          <p:spTgt spid="5"/>
                                        </p:tgtEl>
                                      </p:cBhvr>
                                    </p:animEffect>
                                  </p:childTnLst>
                                </p:cTn>
                              </p:par>
                            </p:childTnLst>
                          </p:cTn>
                        </p:par>
                        <p:par>
                          <p:cTn id="14" fill="hold">
                            <p:stCondLst>
                              <p:cond delay="1000"/>
                            </p:stCondLst>
                            <p:childTnLst>
                              <p:par>
                                <p:cTn id="15" presetID="22" presetClass="entr" presetSubtype="4" fill="hold" grpId="0" nodeType="after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down)">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3" name="法官" descr="C:\Users\Administrator\Desktop\法院人物.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98645" y="814705"/>
            <a:ext cx="3669665" cy="5228590"/>
          </a:xfrm>
          <a:prstGeom prst="rect">
            <a:avLst/>
          </a:prstGeom>
          <a:noFill/>
          <a:extLst>
            <a:ext uri="{909E8E84-426E-40DD-AFC4-6F175D3DCCD1}">
              <a14:hiddenFill xmlns:a14="http://schemas.microsoft.com/office/drawing/2010/main">
                <a:solidFill>
                  <a:srgbClr val="FFFFFF"/>
                </a:solidFill>
              </a14:hiddenFill>
            </a:ext>
          </a:extLst>
        </p:spPr>
      </p:pic>
      <p:sp>
        <p:nvSpPr>
          <p:cNvPr id="26" name="矩形 25"/>
          <p:cNvSpPr/>
          <p:nvPr/>
        </p:nvSpPr>
        <p:spPr>
          <a:xfrm>
            <a:off x="-15875" y="6459855"/>
            <a:ext cx="12236450" cy="407035"/>
          </a:xfrm>
          <a:prstGeom prst="rect">
            <a:avLst/>
          </a:prstGeom>
          <a:solidFill>
            <a:srgbClr val="7F4D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1278890" y="1067211"/>
            <a:ext cx="2931160" cy="1938020"/>
          </a:xfrm>
          <a:prstGeom prst="rect">
            <a:avLst/>
          </a:prstGeom>
          <a:noFill/>
        </p:spPr>
        <p:txBody>
          <a:bodyPr wrap="square" rtlCol="0" anchor="t">
            <a:spAutoFit/>
          </a:bodyPr>
          <a:lstStyle/>
          <a:p>
            <a:pPr indent="0">
              <a:lnSpc>
                <a:spcPct val="150000"/>
              </a:lnSpc>
              <a:buFont typeface="Arial" panose="020B0604020202020204" pitchFamily="34" charset="0"/>
              <a:buNone/>
            </a:pPr>
            <a:r>
              <a:rPr lang="zh-CN" altLang="en-US" sz="1600" dirty="0">
                <a:solidFill>
                  <a:schemeClr val="tx1"/>
                </a:solidFill>
              </a:rPr>
              <a:t>原告：</a:t>
            </a:r>
          </a:p>
          <a:p>
            <a:pPr indent="0">
              <a:lnSpc>
                <a:spcPct val="150000"/>
              </a:lnSpc>
              <a:buFont typeface="Arial" panose="020B0604020202020204" pitchFamily="34" charset="0"/>
              <a:buNone/>
            </a:pPr>
            <a:r>
              <a:rPr lang="zh-CN" altLang="en-US" sz="1600" dirty="0">
                <a:solidFill>
                  <a:schemeClr val="tx1"/>
                </a:solidFill>
              </a:rPr>
              <a:t>双方虽存在委托合同关系，但涉案软件完全由我司独立开发完成，且双方并未对涉案软件的著作权的归属作出约定</a:t>
            </a:r>
          </a:p>
        </p:txBody>
      </p:sp>
      <p:grpSp>
        <p:nvGrpSpPr>
          <p:cNvPr id="15" name="组合 14"/>
          <p:cNvGrpSpPr/>
          <p:nvPr/>
        </p:nvGrpSpPr>
        <p:grpSpPr>
          <a:xfrm>
            <a:off x="523240" y="790126"/>
            <a:ext cx="698500" cy="698500"/>
            <a:chOff x="919" y="2354"/>
            <a:chExt cx="1100" cy="1100"/>
          </a:xfrm>
        </p:grpSpPr>
        <p:sp>
          <p:nvSpPr>
            <p:cNvPr id="16" name="椭圆 15"/>
            <p:cNvSpPr/>
            <p:nvPr/>
          </p:nvSpPr>
          <p:spPr>
            <a:xfrm>
              <a:off x="919" y="2354"/>
              <a:ext cx="1100" cy="1100"/>
            </a:xfrm>
            <a:prstGeom prst="ellipse">
              <a:avLst/>
            </a:prstGeom>
            <a:solidFill>
              <a:srgbClr val="9F4C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p:cNvSpPr txBox="1"/>
            <p:nvPr/>
          </p:nvSpPr>
          <p:spPr>
            <a:xfrm>
              <a:off x="1014" y="2512"/>
              <a:ext cx="910" cy="822"/>
            </a:xfrm>
            <a:prstGeom prst="rect">
              <a:avLst/>
            </a:prstGeom>
            <a:noFill/>
          </p:spPr>
          <p:txBody>
            <a:bodyPr wrap="none" rtlCol="0">
              <a:spAutoFit/>
            </a:bodyPr>
            <a:lstStyle/>
            <a:p>
              <a:r>
                <a:rPr lang="en-US" altLang="zh-CN" sz="2800" b="1">
                  <a:solidFill>
                    <a:schemeClr val="bg1"/>
                  </a:solidFill>
                </a:rPr>
                <a:t>01</a:t>
              </a:r>
            </a:p>
          </p:txBody>
        </p:sp>
      </p:grpSp>
      <p:grpSp>
        <p:nvGrpSpPr>
          <p:cNvPr id="19" name="组合 18"/>
          <p:cNvGrpSpPr/>
          <p:nvPr/>
        </p:nvGrpSpPr>
        <p:grpSpPr>
          <a:xfrm>
            <a:off x="614680" y="3591534"/>
            <a:ext cx="698500" cy="698500"/>
            <a:chOff x="919" y="5994"/>
            <a:chExt cx="1100" cy="1100"/>
          </a:xfrm>
        </p:grpSpPr>
        <p:sp>
          <p:nvSpPr>
            <p:cNvPr id="20" name="椭圆 19"/>
            <p:cNvSpPr/>
            <p:nvPr/>
          </p:nvSpPr>
          <p:spPr>
            <a:xfrm>
              <a:off x="919" y="5994"/>
              <a:ext cx="1100" cy="1100"/>
            </a:xfrm>
            <a:prstGeom prst="ellipse">
              <a:avLst/>
            </a:prstGeom>
            <a:solidFill>
              <a:srgbClr val="9F4C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p:cNvSpPr txBox="1"/>
            <p:nvPr/>
          </p:nvSpPr>
          <p:spPr>
            <a:xfrm>
              <a:off x="1014" y="6152"/>
              <a:ext cx="910" cy="822"/>
            </a:xfrm>
            <a:prstGeom prst="rect">
              <a:avLst/>
            </a:prstGeom>
            <a:noFill/>
          </p:spPr>
          <p:txBody>
            <a:bodyPr wrap="none" rtlCol="0">
              <a:spAutoFit/>
            </a:bodyPr>
            <a:lstStyle/>
            <a:p>
              <a:r>
                <a:rPr lang="en-US" altLang="zh-CN" sz="2800" b="1">
                  <a:solidFill>
                    <a:schemeClr val="bg1"/>
                  </a:solidFill>
                </a:rPr>
                <a:t>04</a:t>
              </a:r>
            </a:p>
          </p:txBody>
        </p:sp>
      </p:grpSp>
      <p:sp>
        <p:nvSpPr>
          <p:cNvPr id="22" name="文本框 21"/>
          <p:cNvSpPr txBox="1"/>
          <p:nvPr/>
        </p:nvSpPr>
        <p:spPr>
          <a:xfrm>
            <a:off x="8719185" y="1286596"/>
            <a:ext cx="2931160" cy="1568450"/>
          </a:xfrm>
          <a:prstGeom prst="rect">
            <a:avLst/>
          </a:prstGeom>
          <a:noFill/>
        </p:spPr>
        <p:txBody>
          <a:bodyPr wrap="square" rtlCol="0" anchor="t">
            <a:spAutoFit/>
          </a:bodyPr>
          <a:lstStyle/>
          <a:p>
            <a:pPr indent="0">
              <a:lnSpc>
                <a:spcPct val="150000"/>
              </a:lnSpc>
              <a:buFont typeface="Arial" panose="020B0604020202020204" pitchFamily="34" charset="0"/>
              <a:buNone/>
            </a:pPr>
            <a:r>
              <a:rPr lang="zh-CN" altLang="en-US" sz="1600" dirty="0">
                <a:solidFill>
                  <a:schemeClr val="tx1"/>
                </a:solidFill>
              </a:rPr>
              <a:t>被告：</a:t>
            </a:r>
          </a:p>
          <a:p>
            <a:pPr indent="0">
              <a:lnSpc>
                <a:spcPct val="150000"/>
              </a:lnSpc>
              <a:buFont typeface="Arial" panose="020B0604020202020204" pitchFamily="34" charset="0"/>
              <a:buNone/>
            </a:pPr>
            <a:r>
              <a:rPr lang="zh-CN" altLang="en-US" sz="1600" dirty="0">
                <a:solidFill>
                  <a:schemeClr val="tx1"/>
                </a:solidFill>
              </a:rPr>
              <a:t>融创公司作为委托方，应当与被委托方共同享有</a:t>
            </a:r>
            <a:r>
              <a:rPr lang="zh-CN" altLang="en-US" sz="1600" dirty="0">
                <a:sym typeface="+mn-ea"/>
              </a:rPr>
              <a:t>涉案软件的著作权</a:t>
            </a:r>
          </a:p>
        </p:txBody>
      </p:sp>
      <p:grpSp>
        <p:nvGrpSpPr>
          <p:cNvPr id="23" name="组合 22"/>
          <p:cNvGrpSpPr/>
          <p:nvPr/>
        </p:nvGrpSpPr>
        <p:grpSpPr>
          <a:xfrm>
            <a:off x="7907655" y="923484"/>
            <a:ext cx="698500" cy="698500"/>
            <a:chOff x="12536" y="2318"/>
            <a:chExt cx="1100" cy="1100"/>
          </a:xfrm>
        </p:grpSpPr>
        <p:sp>
          <p:nvSpPr>
            <p:cNvPr id="24" name="椭圆 23"/>
            <p:cNvSpPr/>
            <p:nvPr/>
          </p:nvSpPr>
          <p:spPr>
            <a:xfrm>
              <a:off x="12536" y="2318"/>
              <a:ext cx="1100" cy="1100"/>
            </a:xfrm>
            <a:prstGeom prst="ellipse">
              <a:avLst/>
            </a:prstGeom>
            <a:solidFill>
              <a:srgbClr val="9F4C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文本框 24"/>
            <p:cNvSpPr txBox="1"/>
            <p:nvPr/>
          </p:nvSpPr>
          <p:spPr>
            <a:xfrm>
              <a:off x="12631" y="2476"/>
              <a:ext cx="910" cy="822"/>
            </a:xfrm>
            <a:prstGeom prst="rect">
              <a:avLst/>
            </a:prstGeom>
            <a:noFill/>
          </p:spPr>
          <p:txBody>
            <a:bodyPr wrap="none" rtlCol="0">
              <a:spAutoFit/>
            </a:bodyPr>
            <a:lstStyle/>
            <a:p>
              <a:r>
                <a:rPr lang="en-US" altLang="zh-CN" sz="2800" b="1" dirty="0">
                  <a:solidFill>
                    <a:schemeClr val="bg1"/>
                  </a:solidFill>
                </a:rPr>
                <a:t>02</a:t>
              </a:r>
            </a:p>
          </p:txBody>
        </p:sp>
      </p:grpSp>
      <p:sp>
        <p:nvSpPr>
          <p:cNvPr id="27" name="文本框 26"/>
          <p:cNvSpPr txBox="1"/>
          <p:nvPr/>
        </p:nvSpPr>
        <p:spPr>
          <a:xfrm>
            <a:off x="8813583" y="3242241"/>
            <a:ext cx="2931160" cy="3415030"/>
          </a:xfrm>
          <a:prstGeom prst="rect">
            <a:avLst/>
          </a:prstGeom>
          <a:noFill/>
        </p:spPr>
        <p:txBody>
          <a:bodyPr wrap="square" rtlCol="0" anchor="t">
            <a:spAutoFit/>
          </a:bodyPr>
          <a:lstStyle/>
          <a:p>
            <a:pPr indent="0">
              <a:lnSpc>
                <a:spcPct val="150000"/>
              </a:lnSpc>
              <a:buFont typeface="Arial" panose="020B0604020202020204" pitchFamily="34" charset="0"/>
              <a:buNone/>
            </a:pPr>
            <a:r>
              <a:rPr lang="zh-CN" altLang="en-US" sz="1600" dirty="0">
                <a:sym typeface="+mn-ea"/>
              </a:rPr>
              <a:t>原告：</a:t>
            </a:r>
            <a:endParaRPr lang="zh-CN" altLang="en-US" sz="1600" dirty="0">
              <a:solidFill>
                <a:schemeClr val="tx1"/>
              </a:solidFill>
            </a:endParaRPr>
          </a:p>
          <a:p>
            <a:pPr indent="0">
              <a:lnSpc>
                <a:spcPct val="150000"/>
              </a:lnSpc>
              <a:buFont typeface="Arial" panose="020B0604020202020204" pitchFamily="34" charset="0"/>
              <a:buNone/>
            </a:pPr>
            <a:r>
              <a:rPr lang="zh-CN" altLang="en-US" sz="1600" dirty="0">
                <a:sym typeface="+mn-ea"/>
              </a:rPr>
              <a:t>即使双方存在委托合同关系，但由于双方未明确对涉案软件的著作权作出明确的约定，故此情况下，委托方仅能在准许范畴内获得使用许可，不能进行修改等不属于</a:t>
            </a:r>
            <a:r>
              <a:rPr lang="en-US" altLang="zh-CN" sz="1600" dirty="0">
                <a:sym typeface="+mn-ea"/>
              </a:rPr>
              <a:t>“</a:t>
            </a:r>
            <a:r>
              <a:rPr lang="zh-CN" altLang="en-US" sz="1600" dirty="0">
                <a:sym typeface="+mn-ea"/>
              </a:rPr>
              <a:t>仅许用</a:t>
            </a:r>
            <a:r>
              <a:rPr lang="en-US" altLang="zh-CN" sz="1600" dirty="0">
                <a:sym typeface="+mn-ea"/>
              </a:rPr>
              <a:t>”</a:t>
            </a:r>
            <a:r>
              <a:rPr lang="zh-CN" altLang="en-US" sz="1600" dirty="0">
                <a:sym typeface="+mn-ea"/>
              </a:rPr>
              <a:t>的行为</a:t>
            </a:r>
            <a:endParaRPr lang="zh-CN" altLang="en-US" sz="1600" dirty="0">
              <a:solidFill>
                <a:schemeClr val="tx1"/>
              </a:solidFill>
            </a:endParaRPr>
          </a:p>
          <a:p>
            <a:pPr indent="0">
              <a:lnSpc>
                <a:spcPct val="150000"/>
              </a:lnSpc>
              <a:buFont typeface="Arial" panose="020B0604020202020204" pitchFamily="34" charset="0"/>
              <a:buNone/>
            </a:pPr>
            <a:endParaRPr lang="zh-CN" altLang="en-US" sz="1600" dirty="0">
              <a:solidFill>
                <a:schemeClr val="tx1"/>
              </a:solidFill>
            </a:endParaRPr>
          </a:p>
        </p:txBody>
      </p:sp>
      <p:grpSp>
        <p:nvGrpSpPr>
          <p:cNvPr id="28" name="组合 27"/>
          <p:cNvGrpSpPr/>
          <p:nvPr/>
        </p:nvGrpSpPr>
        <p:grpSpPr>
          <a:xfrm>
            <a:off x="7996268" y="3461928"/>
            <a:ext cx="698500" cy="698500"/>
            <a:chOff x="12676" y="5854"/>
            <a:chExt cx="1100" cy="1100"/>
          </a:xfrm>
        </p:grpSpPr>
        <p:sp>
          <p:nvSpPr>
            <p:cNvPr id="29" name="椭圆 28"/>
            <p:cNvSpPr/>
            <p:nvPr/>
          </p:nvSpPr>
          <p:spPr>
            <a:xfrm>
              <a:off x="12676" y="5854"/>
              <a:ext cx="1100" cy="1100"/>
            </a:xfrm>
            <a:prstGeom prst="ellipse">
              <a:avLst/>
            </a:prstGeom>
            <a:solidFill>
              <a:srgbClr val="9F4C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文本框 29"/>
            <p:cNvSpPr txBox="1"/>
            <p:nvPr/>
          </p:nvSpPr>
          <p:spPr>
            <a:xfrm>
              <a:off x="12771" y="6012"/>
              <a:ext cx="910" cy="822"/>
            </a:xfrm>
            <a:prstGeom prst="rect">
              <a:avLst/>
            </a:prstGeom>
            <a:noFill/>
          </p:spPr>
          <p:txBody>
            <a:bodyPr wrap="none" rtlCol="0">
              <a:spAutoFit/>
            </a:bodyPr>
            <a:lstStyle/>
            <a:p>
              <a:r>
                <a:rPr lang="en-US" altLang="zh-CN" sz="2800" b="1" dirty="0">
                  <a:solidFill>
                    <a:schemeClr val="bg1"/>
                  </a:solidFill>
                </a:rPr>
                <a:t>03</a:t>
              </a:r>
            </a:p>
          </p:txBody>
        </p:sp>
      </p:grpSp>
      <p:sp>
        <p:nvSpPr>
          <p:cNvPr id="2" name="文本框 1"/>
          <p:cNvSpPr txBox="1"/>
          <p:nvPr/>
        </p:nvSpPr>
        <p:spPr>
          <a:xfrm>
            <a:off x="1363980" y="3580197"/>
            <a:ext cx="2931160" cy="2306955"/>
          </a:xfrm>
          <a:prstGeom prst="rect">
            <a:avLst/>
          </a:prstGeom>
          <a:noFill/>
        </p:spPr>
        <p:txBody>
          <a:bodyPr wrap="square" rtlCol="0" anchor="t">
            <a:spAutoFit/>
          </a:bodyPr>
          <a:lstStyle/>
          <a:p>
            <a:pPr indent="0">
              <a:lnSpc>
                <a:spcPct val="150000"/>
              </a:lnSpc>
              <a:buFont typeface="Arial" panose="020B0604020202020204" pitchFamily="34" charset="0"/>
              <a:buNone/>
            </a:pPr>
            <a:r>
              <a:rPr lang="zh-CN" altLang="en-US" sz="1600" dirty="0">
                <a:solidFill>
                  <a:schemeClr val="tx1"/>
                </a:solidFill>
              </a:rPr>
              <a:t>被告：</a:t>
            </a:r>
          </a:p>
          <a:p>
            <a:pPr indent="0">
              <a:lnSpc>
                <a:spcPct val="150000"/>
              </a:lnSpc>
              <a:buFont typeface="Arial" panose="020B0604020202020204" pitchFamily="34" charset="0"/>
              <a:buNone/>
            </a:pPr>
            <a:r>
              <a:rPr lang="zh-CN" altLang="en-US" sz="1600" dirty="0">
                <a:sym typeface="+mn-ea"/>
              </a:rPr>
              <a:t>根据《计算机软件保护条例》第十六条的规定，对受托人聚合公司开发完成的诉争软件的整体享有使用权，自然对该软件的部分也享有使用权</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p:random/>
      </p:transition>
    </mc:Choice>
    <mc:Fallback xmlns="">
      <p:transition>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5123"/>
                                        </p:tgtEl>
                                        <p:attrNameLst>
                                          <p:attrName>style.visibility</p:attrName>
                                        </p:attrNameLst>
                                      </p:cBhvr>
                                      <p:to>
                                        <p:strVal val="visible"/>
                                      </p:to>
                                    </p:set>
                                    <p:animEffect transition="in" filter="fade">
                                      <p:cBhvr>
                                        <p:cTn id="7" dur="1000"/>
                                        <p:tgtEl>
                                          <p:spTgt spid="5123"/>
                                        </p:tgtEl>
                                      </p:cBhvr>
                                    </p:animEffect>
                                    <p:anim calcmode="lin" valueType="num">
                                      <p:cBhvr>
                                        <p:cTn id="8" dur="1000" fill="hold"/>
                                        <p:tgtEl>
                                          <p:spTgt spid="5123"/>
                                        </p:tgtEl>
                                        <p:attrNameLst>
                                          <p:attrName>ppt_x</p:attrName>
                                        </p:attrNameLst>
                                      </p:cBhvr>
                                      <p:tavLst>
                                        <p:tav tm="0">
                                          <p:val>
                                            <p:strVal val="#ppt_x"/>
                                          </p:val>
                                        </p:tav>
                                        <p:tav tm="100000">
                                          <p:val>
                                            <p:strVal val="#ppt_x"/>
                                          </p:val>
                                        </p:tav>
                                      </p:tavLst>
                                    </p:anim>
                                    <p:anim calcmode="lin" valueType="num">
                                      <p:cBhvr>
                                        <p:cTn id="9" dur="1000" fill="hold"/>
                                        <p:tgtEl>
                                          <p:spTgt spid="5123"/>
                                        </p:tgtEl>
                                        <p:attrNameLst>
                                          <p:attrName>ppt_y</p:attrName>
                                        </p:attrNameLst>
                                      </p:cBhvr>
                                      <p:tavLst>
                                        <p:tav tm="0">
                                          <p:val>
                                            <p:strVal val="#ppt_y+.1"/>
                                          </p:val>
                                        </p:tav>
                                        <p:tav tm="100000">
                                          <p:val>
                                            <p:strVal val="#ppt_y"/>
                                          </p:val>
                                        </p:tav>
                                      </p:tavLst>
                                    </p:anim>
                                  </p:childTnLst>
                                </p:cTn>
                              </p:par>
                              <p:par>
                                <p:cTn id="10" presetID="22" presetClass="entr" presetSubtype="8" fill="hold" nodeType="with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wipe(left)">
                                      <p:cBhvr>
                                        <p:cTn id="12" dur="500"/>
                                        <p:tgtEl>
                                          <p:spTgt spid="15"/>
                                        </p:tgtEl>
                                      </p:cBhvr>
                                    </p:animEffect>
                                  </p:childTnLst>
                                </p:cTn>
                              </p:par>
                            </p:childTnLst>
                          </p:cTn>
                        </p:par>
                        <p:par>
                          <p:cTn id="13" fill="hold">
                            <p:stCondLst>
                              <p:cond delay="1000"/>
                            </p:stCondLst>
                            <p:childTnLst>
                              <p:par>
                                <p:cTn id="14" presetID="22" presetClass="entr" presetSubtype="8" fill="hold" grpId="0" nodeType="after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wipe(left)">
                                      <p:cBhvr>
                                        <p:cTn id="16" dur="500"/>
                                        <p:tgtEl>
                                          <p:spTgt spid="14"/>
                                        </p:tgtEl>
                                      </p:cBhvr>
                                    </p:animEffect>
                                  </p:childTnLst>
                                </p:cTn>
                              </p:par>
                            </p:childTnLst>
                          </p:cTn>
                        </p:par>
                        <p:par>
                          <p:cTn id="17" fill="hold">
                            <p:stCondLst>
                              <p:cond delay="1500"/>
                            </p:stCondLst>
                            <p:childTnLst>
                              <p:par>
                                <p:cTn id="18" presetID="22" presetClass="entr" presetSubtype="8" fill="hold" nodeType="afterEffect">
                                  <p:stCondLst>
                                    <p:cond delay="0"/>
                                  </p:stCondLst>
                                  <p:childTnLst>
                                    <p:set>
                                      <p:cBhvr>
                                        <p:cTn id="19" dur="1" fill="hold">
                                          <p:stCondLst>
                                            <p:cond delay="0"/>
                                          </p:stCondLst>
                                        </p:cTn>
                                        <p:tgtEl>
                                          <p:spTgt spid="23"/>
                                        </p:tgtEl>
                                        <p:attrNameLst>
                                          <p:attrName>style.visibility</p:attrName>
                                        </p:attrNameLst>
                                      </p:cBhvr>
                                      <p:to>
                                        <p:strVal val="visible"/>
                                      </p:to>
                                    </p:set>
                                    <p:animEffect transition="in" filter="wipe(left)">
                                      <p:cBhvr>
                                        <p:cTn id="20" dur="500"/>
                                        <p:tgtEl>
                                          <p:spTgt spid="23"/>
                                        </p:tgtEl>
                                      </p:cBhvr>
                                    </p:animEffect>
                                  </p:childTnLst>
                                </p:cTn>
                              </p:par>
                            </p:childTnLst>
                          </p:cTn>
                        </p:par>
                        <p:par>
                          <p:cTn id="21" fill="hold">
                            <p:stCondLst>
                              <p:cond delay="2000"/>
                            </p:stCondLst>
                            <p:childTnLst>
                              <p:par>
                                <p:cTn id="22" presetID="22" presetClass="entr" presetSubtype="8" fill="hold" grpId="0" nodeType="afterEffect">
                                  <p:stCondLst>
                                    <p:cond delay="0"/>
                                  </p:stCondLst>
                                  <p:childTnLst>
                                    <p:set>
                                      <p:cBhvr>
                                        <p:cTn id="23" dur="1" fill="hold">
                                          <p:stCondLst>
                                            <p:cond delay="0"/>
                                          </p:stCondLst>
                                        </p:cTn>
                                        <p:tgtEl>
                                          <p:spTgt spid="22"/>
                                        </p:tgtEl>
                                        <p:attrNameLst>
                                          <p:attrName>style.visibility</p:attrName>
                                        </p:attrNameLst>
                                      </p:cBhvr>
                                      <p:to>
                                        <p:strVal val="visible"/>
                                      </p:to>
                                    </p:set>
                                    <p:animEffect transition="in" filter="wipe(left)">
                                      <p:cBhvr>
                                        <p:cTn id="24" dur="500"/>
                                        <p:tgtEl>
                                          <p:spTgt spid="22"/>
                                        </p:tgtEl>
                                      </p:cBhvr>
                                    </p:animEffect>
                                  </p:childTnLst>
                                </p:cTn>
                              </p:par>
                            </p:childTnLst>
                          </p:cTn>
                        </p:par>
                        <p:par>
                          <p:cTn id="25" fill="hold">
                            <p:stCondLst>
                              <p:cond delay="2500"/>
                            </p:stCondLst>
                            <p:childTnLst>
                              <p:par>
                                <p:cTn id="26" presetID="22" presetClass="entr" presetSubtype="8" fill="hold" nodeType="afterEffect">
                                  <p:stCondLst>
                                    <p:cond delay="0"/>
                                  </p:stCondLst>
                                  <p:childTnLst>
                                    <p:set>
                                      <p:cBhvr>
                                        <p:cTn id="27" dur="1" fill="hold">
                                          <p:stCondLst>
                                            <p:cond delay="0"/>
                                          </p:stCondLst>
                                        </p:cTn>
                                        <p:tgtEl>
                                          <p:spTgt spid="28"/>
                                        </p:tgtEl>
                                        <p:attrNameLst>
                                          <p:attrName>style.visibility</p:attrName>
                                        </p:attrNameLst>
                                      </p:cBhvr>
                                      <p:to>
                                        <p:strVal val="visible"/>
                                      </p:to>
                                    </p:set>
                                    <p:animEffect transition="in" filter="wipe(left)">
                                      <p:cBhvr>
                                        <p:cTn id="28" dur="500"/>
                                        <p:tgtEl>
                                          <p:spTgt spid="28"/>
                                        </p:tgtEl>
                                      </p:cBhvr>
                                    </p:animEffect>
                                  </p:childTnLst>
                                </p:cTn>
                              </p:par>
                            </p:childTnLst>
                          </p:cTn>
                        </p:par>
                        <p:par>
                          <p:cTn id="29" fill="hold">
                            <p:stCondLst>
                              <p:cond delay="3000"/>
                            </p:stCondLst>
                            <p:childTnLst>
                              <p:par>
                                <p:cTn id="30" presetID="22" presetClass="entr" presetSubtype="8" fill="hold" grpId="0" nodeType="afterEffect">
                                  <p:stCondLst>
                                    <p:cond delay="0"/>
                                  </p:stCondLst>
                                  <p:childTnLst>
                                    <p:set>
                                      <p:cBhvr>
                                        <p:cTn id="31" dur="1" fill="hold">
                                          <p:stCondLst>
                                            <p:cond delay="0"/>
                                          </p:stCondLst>
                                        </p:cTn>
                                        <p:tgtEl>
                                          <p:spTgt spid="27"/>
                                        </p:tgtEl>
                                        <p:attrNameLst>
                                          <p:attrName>style.visibility</p:attrName>
                                        </p:attrNameLst>
                                      </p:cBhvr>
                                      <p:to>
                                        <p:strVal val="visible"/>
                                      </p:to>
                                    </p:set>
                                    <p:animEffect transition="in" filter="wipe(left)">
                                      <p:cBhvr>
                                        <p:cTn id="32" dur="500"/>
                                        <p:tgtEl>
                                          <p:spTgt spid="27"/>
                                        </p:tgtEl>
                                      </p:cBhvr>
                                    </p:animEffect>
                                  </p:childTnLst>
                                </p:cTn>
                              </p:par>
                            </p:childTnLst>
                          </p:cTn>
                        </p:par>
                        <p:par>
                          <p:cTn id="33" fill="hold">
                            <p:stCondLst>
                              <p:cond delay="3500"/>
                            </p:stCondLst>
                            <p:childTnLst>
                              <p:par>
                                <p:cTn id="34" presetID="22" presetClass="entr" presetSubtype="8" fill="hold" nodeType="afterEffect">
                                  <p:stCondLst>
                                    <p:cond delay="0"/>
                                  </p:stCondLst>
                                  <p:childTnLst>
                                    <p:set>
                                      <p:cBhvr>
                                        <p:cTn id="35" dur="1" fill="hold">
                                          <p:stCondLst>
                                            <p:cond delay="0"/>
                                          </p:stCondLst>
                                        </p:cTn>
                                        <p:tgtEl>
                                          <p:spTgt spid="19"/>
                                        </p:tgtEl>
                                        <p:attrNameLst>
                                          <p:attrName>style.visibility</p:attrName>
                                        </p:attrNameLst>
                                      </p:cBhvr>
                                      <p:to>
                                        <p:strVal val="visible"/>
                                      </p:to>
                                    </p:set>
                                    <p:animEffect transition="in" filter="wipe(left)">
                                      <p:cBhvr>
                                        <p:cTn id="36" dur="500"/>
                                        <p:tgtEl>
                                          <p:spTgt spid="19"/>
                                        </p:tgtEl>
                                      </p:cBhvr>
                                    </p:animEffect>
                                  </p:childTnLst>
                                </p:cTn>
                              </p:par>
                            </p:childTnLst>
                          </p:cTn>
                        </p:par>
                        <p:par>
                          <p:cTn id="37" fill="hold">
                            <p:stCondLst>
                              <p:cond delay="4000"/>
                            </p:stCondLst>
                            <p:childTnLst>
                              <p:par>
                                <p:cTn id="38" presetID="22" presetClass="entr" presetSubtype="8" fill="hold" grpId="0" nodeType="afterEffect">
                                  <p:stCondLst>
                                    <p:cond delay="0"/>
                                  </p:stCondLst>
                                  <p:childTnLst>
                                    <p:set>
                                      <p:cBhvr>
                                        <p:cTn id="39" dur="1" fill="hold">
                                          <p:stCondLst>
                                            <p:cond delay="0"/>
                                          </p:stCondLst>
                                        </p:cTn>
                                        <p:tgtEl>
                                          <p:spTgt spid="2"/>
                                        </p:tgtEl>
                                        <p:attrNameLst>
                                          <p:attrName>style.visibility</p:attrName>
                                        </p:attrNameLst>
                                      </p:cBhvr>
                                      <p:to>
                                        <p:strVal val="visible"/>
                                      </p:to>
                                    </p:set>
                                    <p:animEffect transition="in" filter="wipe(left)">
                                      <p:cBhvr>
                                        <p:cTn id="4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2" grpId="0"/>
      <p:bldP spid="27" grpId="0"/>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椭圆 44"/>
          <p:cNvSpPr/>
          <p:nvPr userDrawn="1"/>
        </p:nvSpPr>
        <p:spPr>
          <a:xfrm>
            <a:off x="5929621" y="5031457"/>
            <a:ext cx="396000" cy="396000"/>
          </a:xfrm>
          <a:prstGeom prst="ellipse">
            <a:avLst/>
          </a:prstGeom>
          <a:solidFill>
            <a:srgbClr val="804D37"/>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50" name="TextBox 8"/>
          <p:cNvSpPr txBox="1"/>
          <p:nvPr userDrawn="1"/>
        </p:nvSpPr>
        <p:spPr>
          <a:xfrm>
            <a:off x="6849110" y="4967605"/>
            <a:ext cx="1605280" cy="548640"/>
          </a:xfrm>
          <a:prstGeom prst="rect">
            <a:avLst/>
          </a:prstGeom>
          <a:noFill/>
        </p:spPr>
        <p:txBody>
          <a:bodyPr wrap="square" rtlCol="0">
            <a:spAutoFit/>
          </a:bodyPr>
          <a:lstStyle/>
          <a:p>
            <a:pPr algn="l"/>
            <a:r>
              <a:rPr lang="zh-CN" altLang="en-US" sz="2800" b="1" dirty="0">
                <a:solidFill>
                  <a:srgbClr val="804D37"/>
                </a:solidFill>
                <a:latin typeface="微软雅黑" panose="020B0503020204020204" pitchFamily="34" charset="-122"/>
                <a:ea typeface="微软雅黑" panose="020B0503020204020204" pitchFamily="34" charset="-122"/>
              </a:rPr>
              <a:t>输入文字</a:t>
            </a:r>
          </a:p>
        </p:txBody>
      </p:sp>
      <p:sp>
        <p:nvSpPr>
          <p:cNvPr id="4" name="矩形 3"/>
          <p:cNvSpPr/>
          <p:nvPr/>
        </p:nvSpPr>
        <p:spPr>
          <a:xfrm>
            <a:off x="-5080" y="3866515"/>
            <a:ext cx="12201525" cy="3001010"/>
          </a:xfrm>
          <a:prstGeom prst="rect">
            <a:avLst/>
          </a:prstGeom>
          <a:solidFill>
            <a:srgbClr val="7F4D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descr="C:\Users\wu\Desktop\图片1.png图片1"/>
          <p:cNvPicPr>
            <a:picLocks noChangeAspect="1"/>
          </p:cNvPicPr>
          <p:nvPr/>
        </p:nvPicPr>
        <p:blipFill>
          <a:blip r:embed="rId3">
            <a:clrChange>
              <a:clrFrom>
                <a:srgbClr val="FFFFFF">
                  <a:alpha val="100000"/>
                </a:srgbClr>
              </a:clrFrom>
              <a:clrTo>
                <a:srgbClr val="FFFFFF">
                  <a:alpha val="100000"/>
                  <a:alpha val="0"/>
                </a:srgbClr>
              </a:clrTo>
            </a:clrChange>
          </a:blip>
          <a:srcRect l="7121" t="5900" r="7748" b="6668"/>
          <a:stretch>
            <a:fillRect/>
          </a:stretch>
        </p:blipFill>
        <p:spPr>
          <a:xfrm>
            <a:off x="610871" y="1880235"/>
            <a:ext cx="3648896" cy="3058335"/>
          </a:xfrm>
          <a:prstGeom prst="rect">
            <a:avLst/>
          </a:prstGeom>
        </p:spPr>
      </p:pic>
      <p:sp>
        <p:nvSpPr>
          <p:cNvPr id="17" name="文本框 16"/>
          <p:cNvSpPr txBox="1"/>
          <p:nvPr/>
        </p:nvSpPr>
        <p:spPr>
          <a:xfrm>
            <a:off x="5197543" y="4749817"/>
            <a:ext cx="6367780" cy="1525739"/>
          </a:xfrm>
          <a:prstGeom prst="rect">
            <a:avLst/>
          </a:prstGeom>
          <a:noFill/>
        </p:spPr>
        <p:txBody>
          <a:bodyPr wrap="square" rtlCol="0" anchor="t">
            <a:spAutoFit/>
          </a:bodyPr>
          <a:lstStyle/>
          <a:p>
            <a:pPr indent="0">
              <a:lnSpc>
                <a:spcPct val="150000"/>
              </a:lnSpc>
            </a:pPr>
            <a:r>
              <a:rPr lang="en-US" altLang="zh-CN" sz="1600" dirty="0">
                <a:solidFill>
                  <a:srgbClr val="FFC000"/>
                </a:solidFill>
                <a:sym typeface="+mn-ea"/>
              </a:rPr>
              <a:t>       综上浙江移动公司、融创公司作为委托人，对受托人聚合公司开发的浙江省医院预约挂号服务系统软件在约定的目的范围内享有免费使用权。聚合公司指控浙江移动公司、融创公司侵犯其计算机软件著作权的请求，该院不予支持。</a:t>
            </a:r>
          </a:p>
        </p:txBody>
      </p:sp>
      <p:sp>
        <p:nvSpPr>
          <p:cNvPr id="9" name="TextBox 8"/>
          <p:cNvSpPr txBox="1"/>
          <p:nvPr userDrawn="1"/>
        </p:nvSpPr>
        <p:spPr>
          <a:xfrm>
            <a:off x="5099972" y="-56751"/>
            <a:ext cx="6367779" cy="3782446"/>
          </a:xfrm>
          <a:prstGeom prst="rect">
            <a:avLst/>
          </a:prstGeom>
          <a:noFill/>
        </p:spPr>
        <p:txBody>
          <a:bodyPr wrap="square" rtlCol="0">
            <a:spAutoFit/>
          </a:bodyPr>
          <a:lstStyle/>
          <a:p>
            <a:pPr indent="0">
              <a:lnSpc>
                <a:spcPct val="150000"/>
              </a:lnSpc>
            </a:pPr>
            <a:r>
              <a:rPr lang="en-US" altLang="zh-CN" dirty="0">
                <a:solidFill>
                  <a:srgbClr val="5C6878"/>
                </a:solidFill>
                <a:sym typeface="+mn-ea"/>
              </a:rPr>
              <a:t>      </a:t>
            </a:r>
          </a:p>
          <a:p>
            <a:pPr indent="0">
              <a:lnSpc>
                <a:spcPct val="150000"/>
              </a:lnSpc>
            </a:pPr>
            <a:r>
              <a:rPr lang="en-US" altLang="zh-CN" dirty="0">
                <a:solidFill>
                  <a:srgbClr val="5C6878"/>
                </a:solidFill>
                <a:sym typeface="+mn-ea"/>
              </a:rPr>
              <a:t>       </a:t>
            </a:r>
            <a:r>
              <a:rPr lang="zh-CN" altLang="en-US" dirty="0">
                <a:solidFill>
                  <a:srgbClr val="5C6878"/>
                </a:solidFill>
                <a:sym typeface="+mn-ea"/>
              </a:rPr>
              <a:t>根据《最高人民法院关于审理著作权民事纠纷案件适用法律若干问题的解释》第十二条规定：按照著作权法第十七条规定委托作品著作权属于受托人的情形，委托人在约定的使用范围内享有使用作品的权利；双方没有约定使用作品范围的，委托人可以在委托创作的特定目的范围内免费使用该作品。这应属于对诉争软件的部分使用；而融创公司作为诉争软件的委托人之一，自然有权在约定的目的范围内免费使用该软件。而且并未超出约定使用的范围。</a:t>
            </a:r>
          </a:p>
        </p:txBody>
      </p:sp>
      <p:sp>
        <p:nvSpPr>
          <p:cNvPr id="20" name="文本框 19"/>
          <p:cNvSpPr txBox="1"/>
          <p:nvPr/>
        </p:nvSpPr>
        <p:spPr>
          <a:xfrm>
            <a:off x="5197543" y="4061215"/>
            <a:ext cx="2256155" cy="661848"/>
          </a:xfrm>
          <a:prstGeom prst="rect">
            <a:avLst/>
          </a:prstGeom>
          <a:noFill/>
        </p:spPr>
        <p:txBody>
          <a:bodyPr wrap="square" rtlCol="0" anchor="t">
            <a:spAutoFit/>
          </a:bodyPr>
          <a:lstStyle/>
          <a:p>
            <a:pPr indent="0">
              <a:lnSpc>
                <a:spcPct val="150000"/>
              </a:lnSpc>
            </a:pPr>
            <a:r>
              <a:rPr lang="zh-CN" altLang="en-US" sz="2800" dirty="0">
                <a:solidFill>
                  <a:srgbClr val="FFC000"/>
                </a:solidFill>
                <a:sym typeface="+mn-ea"/>
              </a:rPr>
              <a:t>一审结果：</a:t>
            </a:r>
          </a:p>
        </p:txBody>
      </p:sp>
      <p:grpSp>
        <p:nvGrpSpPr>
          <p:cNvPr id="2" name="组合 1"/>
          <p:cNvGrpSpPr/>
          <p:nvPr/>
        </p:nvGrpSpPr>
        <p:grpSpPr>
          <a:xfrm>
            <a:off x="4021116" y="1916512"/>
            <a:ext cx="760730" cy="397510"/>
            <a:chOff x="10302" y="3378"/>
            <a:chExt cx="1198" cy="626"/>
          </a:xfrm>
        </p:grpSpPr>
        <p:sp>
          <p:nvSpPr>
            <p:cNvPr id="5" name="燕尾形 4"/>
            <p:cNvSpPr/>
            <p:nvPr/>
          </p:nvSpPr>
          <p:spPr>
            <a:xfrm>
              <a:off x="10302" y="3378"/>
              <a:ext cx="551" cy="626"/>
            </a:xfrm>
            <a:prstGeom prst="chevron">
              <a:avLst>
                <a:gd name="adj" fmla="val 57843"/>
              </a:avLst>
            </a:prstGeom>
            <a:solidFill>
              <a:srgbClr val="9457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燕尾形 5"/>
            <p:cNvSpPr/>
            <p:nvPr/>
          </p:nvSpPr>
          <p:spPr>
            <a:xfrm>
              <a:off x="10626" y="3378"/>
              <a:ext cx="551" cy="626"/>
            </a:xfrm>
            <a:prstGeom prst="chevron">
              <a:avLst>
                <a:gd name="adj" fmla="val 57843"/>
              </a:avLst>
            </a:prstGeom>
            <a:solidFill>
              <a:srgbClr val="9457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燕尾形 6"/>
            <p:cNvSpPr/>
            <p:nvPr/>
          </p:nvSpPr>
          <p:spPr>
            <a:xfrm>
              <a:off x="10950" y="3378"/>
              <a:ext cx="551" cy="626"/>
            </a:xfrm>
            <a:prstGeom prst="chevron">
              <a:avLst>
                <a:gd name="adj" fmla="val 57843"/>
              </a:avLst>
            </a:prstGeom>
            <a:solidFill>
              <a:srgbClr val="9457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文本框 7">
            <a:extLst>
              <a:ext uri="{FF2B5EF4-FFF2-40B4-BE49-F238E27FC236}">
                <a16:creationId xmlns:a16="http://schemas.microsoft.com/office/drawing/2014/main" id="{67BF7169-9026-4219-B7C3-DB9EA7317EA9}"/>
              </a:ext>
            </a:extLst>
          </p:cNvPr>
          <p:cNvSpPr txBox="1"/>
          <p:nvPr/>
        </p:nvSpPr>
        <p:spPr>
          <a:xfrm>
            <a:off x="3757961" y="1226978"/>
            <a:ext cx="1449658" cy="923330"/>
          </a:xfrm>
          <a:prstGeom prst="rect">
            <a:avLst/>
          </a:prstGeom>
          <a:noFill/>
        </p:spPr>
        <p:txBody>
          <a:bodyPr wrap="square" rtlCol="0">
            <a:spAutoFit/>
          </a:bodyPr>
          <a:lstStyle/>
          <a:p>
            <a:r>
              <a:rPr lang="zh-CN" altLang="en-US" sz="3600" b="1" dirty="0">
                <a:solidFill>
                  <a:srgbClr val="5C6878"/>
                </a:solidFill>
                <a:sym typeface="+mn-ea"/>
              </a:rPr>
              <a:t>法官：</a:t>
            </a:r>
          </a:p>
          <a:p>
            <a:endParaRPr lang="zh-CN" altLang="en-US" dirty="0"/>
          </a:p>
        </p:txBody>
      </p:sp>
    </p:spTree>
    <p:custDataLst>
      <p:tags r:id="rId1"/>
    </p:custDataLst>
    <p:extLst>
      <p:ext uri="{BB962C8B-B14F-4D97-AF65-F5344CB8AC3E}">
        <p14:creationId xmlns:p14="http://schemas.microsoft.com/office/powerpoint/2010/main" val="370082990"/>
      </p:ext>
    </p:ext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down)">
                                      <p:cBhvr>
                                        <p:cTn id="11" dur="500"/>
                                        <p:tgtEl>
                                          <p:spTgt spid="9"/>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wipe(down)">
                                      <p:cBhvr>
                                        <p:cTn id="15" dur="500"/>
                                        <p:tgtEl>
                                          <p:spTgt spid="20"/>
                                        </p:tgtEl>
                                      </p:cBhvr>
                                    </p:animEffect>
                                  </p:childTnLst>
                                </p:cTn>
                              </p:par>
                            </p:childTnLst>
                          </p:cTn>
                        </p:par>
                        <p:par>
                          <p:cTn id="16" fill="hold">
                            <p:stCondLst>
                              <p:cond delay="1500"/>
                            </p:stCondLst>
                            <p:childTnLst>
                              <p:par>
                                <p:cTn id="17" presetID="22" presetClass="entr" presetSubtype="4" fill="hold" grpId="0" nodeType="after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wipe(down)">
                                      <p:cBhvr>
                                        <p:cTn id="19"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9" grpId="0"/>
      <p:bldP spid="20" grpId="0"/>
    </p:bldLst>
  </p:timing>
</p:sld>
</file>

<file path=ppt/tags/tag1.xml><?xml version="1.0" encoding="utf-8"?>
<p:tagLst xmlns:a="http://schemas.openxmlformats.org/drawingml/2006/main" xmlns:r="http://schemas.openxmlformats.org/officeDocument/2006/relationships" xmlns:p="http://schemas.openxmlformats.org/presentationml/2006/main">
  <p:tag name="KSO_WM_TEMPLATE_TOPIC_DEFAULT" val="1"/>
  <p:tag name="KSO_WM_TEMPLATE_JOB_ID" val="2"/>
  <p:tag name="KSO_WM_TEMPLATE_SCENE_ID" val="1"/>
  <p:tag name="KSO_WM_TEMPLATE_OUTLINE_ID" val="15"/>
  <p:tag name="KSO_WM_TEMPLATE_TOPIC_ID" val="2869567"/>
  <p:tag name="KSO_WM_BEAUTIFY_FLAG" val="#wm#"/>
  <p:tag name="KSO_WM_TAG_VERSION" val="1.0"/>
  <p:tag name="KSO_WM_TEMPLATE_INDEX" val="20184553"/>
  <p:tag name="KSO_WM_TEMPLATE_CATEGORY" val="custom"/>
  <p:tag name="KSO_WM_TEMPLATE_THUMBS_INDEX" val="1、6、10、14、20、26、27、28、29、31"/>
</p:tagLst>
</file>

<file path=ppt/tags/tag1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 name="KSO_WM_SPECIAL_SOURCE" val="bdnull"/>
</p:tagLst>
</file>

<file path=ppt/tags/tag1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 name="KSO_WM_SPECIAL_SOURCE" val="bdnull"/>
</p:tagLst>
</file>

<file path=ppt/tags/tag1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 name="KSO_WM_SPECIAL_SOURCE" val="bdnull"/>
</p:tagLst>
</file>

<file path=ppt/tags/tag1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 name="KSO_WM_SPECIAL_SOURCE" val="bdnull"/>
</p:tagLst>
</file>

<file path=ppt/tags/tag1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 name="KSO_WM_SPECIAL_SOURCE" val="bdnull"/>
</p:tagLst>
</file>

<file path=ppt/tags/tag1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 name="KSO_WM_SPECIAL_SOURCE" val="bdnull"/>
</p:tagLst>
</file>

<file path=ppt/tags/tag1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 name="KSO_WM_SPECIAL_SOURCE" val="bdnull"/>
</p:tagLst>
</file>

<file path=ppt/tags/tag1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 name="KSO_WM_SPECIAL_SOURCE" val="bdnull"/>
</p:tagLst>
</file>

<file path=ppt/tags/tag1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 name="KSO_WM_SPECIAL_SOURCE" val="bdnull"/>
</p:tagLst>
</file>

<file path=ppt/tags/tag19.xml><?xml version="1.0" encoding="utf-8"?>
<p:tagLst xmlns:a="http://schemas.openxmlformats.org/drawingml/2006/main" xmlns:r="http://schemas.openxmlformats.org/officeDocument/2006/relationships" xmlns:p="http://schemas.openxmlformats.org/presentationml/2006/main">
  <p:tag name="KSO_WM_SLIDE_SUBTYPE" val="pureTxt"/>
  <p:tag name="KSO_WM_TEMPLATE_TOPIC_DEFAULT" val="1"/>
  <p:tag name="KSO_WM_TEMPLATE_JOB_ID" val="2"/>
  <p:tag name="KSO_WM_TEMPLATE_SCENE_ID" val="1"/>
  <p:tag name="KSO_WM_TEMPLATE_OUTLINE_ID" val="15"/>
  <p:tag name="KSO_WM_TEMPLATE_TOPIC_ID" val="2869567"/>
  <p:tag name="KSO_WM_SLIDE_SIZE" val="828*343"/>
  <p:tag name="KSO_WM_SLIDE_POSITION" val="66*144"/>
  <p:tag name="KSO_WM_BEAUTIFY_FLAG" val="#wm#"/>
  <p:tag name="KSO_WM_SLIDE_TYPE" val="title"/>
  <p:tag name="KSO_WM_SLIDE_LAYOUT_CNT" val="1_1"/>
  <p:tag name="KSO_WM_SLIDE_LAYOUT" val="a_b"/>
  <p:tag name="KSO_WM_SLIDE_ITEM_CNT" val="2"/>
  <p:tag name="KSO_WM_SLIDE_INDEX" val="1"/>
  <p:tag name="KSO_WM_SLIDE_ID" val="custom20184553_1"/>
  <p:tag name="KSO_WM_TAG_VERSION" val="1.0"/>
  <p:tag name="KSO_WM_TEMPLATE_INDEX" val="20184553"/>
  <p:tag name="KSO_WM_TEMPLATE_CATEGORY" val="custom"/>
  <p:tag name="KSO_WM_TEMPLATE_THUMBS_INDEX" val="1、6、10、14、20、26、27、28、29、31"/>
  <p:tag name="KSO_WM_SPECIAL_SOURCE" val="bdnull"/>
</p:tagLst>
</file>

<file path=ppt/tags/tag2.xml><?xml version="1.0" encoding="utf-8"?>
<p:tagLst xmlns:a="http://schemas.openxmlformats.org/drawingml/2006/main" xmlns:r="http://schemas.openxmlformats.org/officeDocument/2006/relationships" xmlns:p="http://schemas.openxmlformats.org/presentationml/2006/main">
  <p:tag name="KSO_WM_TEMPLATE_TOPIC_DEFAULT" val="1"/>
  <p:tag name="KSO_WM_TEMPLATE_JOB_ID" val="2"/>
  <p:tag name="KSO_WM_TEMPLATE_SCENE_ID" val="1"/>
  <p:tag name="KSO_WM_TEMPLATE_OUTLINE_ID" val="15"/>
  <p:tag name="KSO_WM_TEMPLATE_TOPIC_ID" val="2869567"/>
  <p:tag name="KSO_WM_BEAUTIFY_FLAG" val="#wm#"/>
  <p:tag name="KSO_WM_TAG_VERSION" val="1.0"/>
  <p:tag name="KSO_WM_TEMPLATE_INDEX" val="20184553"/>
  <p:tag name="KSO_WM_TEMPLATE_CATEGORY" val="custom"/>
  <p:tag name="KSO_WM_TEMPLATE_THUMBS_INDEX" val="1、6、10、14、20、26、27、28、29、31"/>
</p:tagLst>
</file>

<file path=ppt/tags/tag3.xml><?xml version="1.0" encoding="utf-8"?>
<p:tagLst xmlns:a="http://schemas.openxmlformats.org/drawingml/2006/main" xmlns:r="http://schemas.openxmlformats.org/officeDocument/2006/relationships" xmlns:p="http://schemas.openxmlformats.org/presentationml/2006/main">
  <p:tag name="KSO_WM_SLIDE_SUBTYPE" val="pureTxt"/>
  <p:tag name="KSO_WM_TEMPLATE_TOPIC_DEFAULT" val="1"/>
  <p:tag name="KSO_WM_TEMPLATE_JOB_ID" val="2"/>
  <p:tag name="KSO_WM_TEMPLATE_SCENE_ID" val="1"/>
  <p:tag name="KSO_WM_TEMPLATE_OUTLINE_ID" val="15"/>
  <p:tag name="KSO_WM_TEMPLATE_TOPIC_ID" val="2869567"/>
  <p:tag name="KSO_WM_SLIDE_SIZE" val="828*343"/>
  <p:tag name="KSO_WM_SLIDE_POSITION" val="66*144"/>
  <p:tag name="KSO_WM_BEAUTIFY_FLAG" val="#wm#"/>
  <p:tag name="KSO_WM_SLIDE_TYPE" val="title"/>
  <p:tag name="KSO_WM_SLIDE_LAYOUT_CNT" val="1_1"/>
  <p:tag name="KSO_WM_SLIDE_LAYOUT" val="a_b"/>
  <p:tag name="KSO_WM_SLIDE_ITEM_CNT" val="2"/>
  <p:tag name="KSO_WM_SLIDE_INDEX" val="1"/>
  <p:tag name="KSO_WM_SLIDE_ID" val="custom20184553_1"/>
  <p:tag name="KSO_WM_TAG_VERSION" val="1.0"/>
  <p:tag name="KSO_WM_TEMPLATE_INDEX" val="20184553"/>
  <p:tag name="KSO_WM_TEMPLATE_CATEGORY" val="custom"/>
  <p:tag name="KSO_WM_TEMPLATE_THUMBS_INDEX" val="1、6、10、14、20、26、27、28、29、31"/>
  <p:tag name="KSO_WM_SPECIAL_SOURCE" val="bdnull"/>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 name="KSO_WM_SPECIAL_SOURCE" val="bdnull"/>
</p:tagLst>
</file>

<file path=ppt/tags/tag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 name="KSO_WM_SPECIAL_SOURCE" val="bdnull"/>
</p:tagLst>
</file>

<file path=ppt/tags/tag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 name="KSO_WM_SPECIAL_SOURCE" val="bdnull"/>
</p:tagLst>
</file>

<file path=ppt/tags/tag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 name="KSO_WM_SPECIAL_SOURCE" val="bdnull"/>
</p:tagLst>
</file>

<file path=ppt/tags/tag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 name="KSO_WM_SPECIAL_SOURCE" val="bdnull"/>
</p:tagLst>
</file>

<file path=ppt/tags/tag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 name="KSO_WM_SPECIAL_SOURCE" val="bdnull"/>
</p:tagLst>
</file>

<file path=ppt/theme/theme1.xml><?xml version="1.0" encoding="utf-8"?>
<a:theme xmlns:a="http://schemas.openxmlformats.org/drawingml/2006/main" name="Office 主题">
  <a:themeElements>
    <a:clrScheme name="Grid">
      <a:dk1>
        <a:sysClr val="windowText" lastClr="000000"/>
      </a:dk1>
      <a:lt1>
        <a:sysClr val="window" lastClr="FFFFFF"/>
      </a:lt1>
      <a:dk2>
        <a:srgbClr val="534949"/>
      </a:dk2>
      <a:lt2>
        <a:srgbClr val="CCD1B9"/>
      </a:lt2>
      <a:accent1>
        <a:srgbClr val="C66951"/>
      </a:accent1>
      <a:accent2>
        <a:srgbClr val="BF974D"/>
      </a:accent2>
      <a:accent3>
        <a:srgbClr val="928B70"/>
      </a:accent3>
      <a:accent4>
        <a:srgbClr val="87706B"/>
      </a:accent4>
      <a:accent5>
        <a:srgbClr val="94734E"/>
      </a:accent5>
      <a:accent6>
        <a:srgbClr val="6F777D"/>
      </a:accent6>
      <a:hlink>
        <a:srgbClr val="CC9900"/>
      </a:hlink>
      <a:folHlink>
        <a:srgbClr val="C0C0C0"/>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自定义 214">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939</Words>
  <Application>Microsoft Office PowerPoint</Application>
  <PresentationFormat>宽屏</PresentationFormat>
  <Paragraphs>85</Paragraphs>
  <Slides>17</Slides>
  <Notes>2</Notes>
  <HiddenSlides>0</HiddenSlides>
  <MMClips>0</MMClips>
  <ScaleCrop>false</ScaleCrop>
  <HeadingPairs>
    <vt:vector size="6" baseType="variant">
      <vt:variant>
        <vt:lpstr>已用的字体</vt:lpstr>
      </vt:variant>
      <vt:variant>
        <vt:i4>6</vt:i4>
      </vt:variant>
      <vt:variant>
        <vt:lpstr>主题</vt:lpstr>
      </vt:variant>
      <vt:variant>
        <vt:i4>2</vt:i4>
      </vt:variant>
      <vt:variant>
        <vt:lpstr>幻灯片标题</vt:lpstr>
      </vt:variant>
      <vt:variant>
        <vt:i4>17</vt:i4>
      </vt:variant>
    </vt:vector>
  </HeadingPairs>
  <TitlesOfParts>
    <vt:vector size="25" baseType="lpstr">
      <vt:lpstr>等线</vt:lpstr>
      <vt:lpstr>腾祥伯当行楷简</vt:lpstr>
      <vt:lpstr>微软雅黑</vt:lpstr>
      <vt:lpstr>Arial</vt:lpstr>
      <vt:lpstr>Calibri</vt:lpstr>
      <vt:lpstr>DokChampa</vt:lpstr>
      <vt:lpstr>Office 主题</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61</cp:revision>
  <dcterms:created xsi:type="dcterms:W3CDTF">2018-03-01T02:03:00Z</dcterms:created>
  <dcterms:modified xsi:type="dcterms:W3CDTF">2021-12-20T03:02:36Z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2052-11.1.0.9914</vt:lpwstr>
  </property>
  <property fmtid="{D5CDD505-2E9C-101B-9397-08002B2CF9AE}" pid="3" name="KSORubyTemplateID">
    <vt:lpwstr>2</vt:lpwstr>
  </property>
  <property fmtid="{D5CDD505-2E9C-101B-9397-08002B2CF9AE}" pid="4" name="KSOTemplateUUID">
    <vt:lpwstr>v1.0_mb_PqaPd+u214bwsIWxoDptWQ==</vt:lpwstr>
  </property>
</Properties>
</file>